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7.xml" ContentType="application/vnd.openxmlformats-officedocument.presentationml.tags+xml"/>
  <Override PartName="/docProps/app.xml" ContentType="application/vnd.openxmlformats-officedocument.extended-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59" r:id="rId2"/>
    <p:sldId id="471" r:id="rId3"/>
    <p:sldId id="508" r:id="rId4"/>
    <p:sldId id="510" r:id="rId5"/>
    <p:sldId id="472" r:id="rId6"/>
    <p:sldId id="503" r:id="rId7"/>
    <p:sldId id="509" r:id="rId8"/>
    <p:sldId id="486" r:id="rId9"/>
    <p:sldId id="487" r:id="rId10"/>
    <p:sldId id="492" r:id="rId11"/>
    <p:sldId id="479" r:id="rId12"/>
  </p:sldIdLst>
  <p:sldSz cx="9144000" cy="6858000" type="screen4x3"/>
  <p:notesSz cx="6799263" cy="9929813"/>
  <p:custDataLst>
    <p:tags r:id="rId15"/>
  </p:custDataLst>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NCHAUX Xavier" initials="RTE" lastIdx="8" clrIdx="0"/>
  <p:cmAuthor id="1" name="Tore Granli" initials="TG" lastIdx="7" clrIdx="1"/>
  <p:cmAuthor id="2" name="Dammer, Arne" initials="DA" lastIdx="5" clrIdx="2"/>
  <p:cmAuthor id="3" name="OTE-OM" initials="OTE-OM" lastIdx="3" clrIdx="3"/>
  <p:cmAuthor id="4" name="DUFOURG Marie" initials="RTE" lastIdx="10" clrIdx="4"/>
  <p:cmAuthor id="5" name="ELIA" initials="ELIA" lastIdx="13" clrIdx="5"/>
  <p:cmAuthor id="6" name="EPEXSPOT" initials="EPEX" lastIdx="6" clrIdx="6"/>
  <p:cmAuthor id="7" name="EPEX" initials="EPEX" lastIdx="1" clrIdx="7"/>
  <p:cmAuthor id="8" name="Simon, Christina" initials="SC" lastIdx="1" clrIdx="8"/>
  <p:cmAuthor id="9" name="Axmann, Jens" initials="AJ" lastIdx="1" clrIdx="9"/>
  <p:cmAuthor id="10" name="EPEX SPOT" initials="EPEX" lastIdx="3" clrIdx="10"/>
  <p:cmAuthor id="11" name="Jose Javier Gonzalez" initials="JJG" lastIdx="7" clrIdx="11"/>
  <p:cmAuthor id="12" name="Yves Langer" initials="YL" lastIdx="3" clrIdx="12"/>
  <p:cmAuthor id="13" name="David ASSAAD" initials="DAss" lastIdx="1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3A644"/>
    <a:srgbClr val="4F81BD"/>
    <a:srgbClr val="04FC04"/>
    <a:srgbClr val="7F7F7F"/>
    <a:srgbClr val="95B3D7"/>
    <a:srgbClr val="E9EDF4"/>
    <a:srgbClr val="FFFFFF"/>
    <a:srgbClr val="4C7088"/>
    <a:srgbClr val="1F497D"/>
    <a:srgbClr val="ECE2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95012" autoAdjust="0"/>
  </p:normalViewPr>
  <p:slideViewPr>
    <p:cSldViewPr snapToGrid="0">
      <p:cViewPr>
        <p:scale>
          <a:sx n="100" d="100"/>
          <a:sy n="100" d="100"/>
        </p:scale>
        <p:origin x="-1860" y="-366"/>
      </p:cViewPr>
      <p:guideLst>
        <p:guide orient="horz" pos="2160"/>
        <p:guide pos="2880"/>
      </p:guideLst>
    </p:cSldViewPr>
  </p:slideViewPr>
  <p:outlineViewPr>
    <p:cViewPr>
      <p:scale>
        <a:sx n="33" d="100"/>
        <a:sy n="33" d="100"/>
      </p:scale>
      <p:origin x="0" y="1366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3090" y="-96"/>
      </p:cViewPr>
      <p:guideLst>
        <p:guide orient="horz" pos="3128"/>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tags" Target="tags/tag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501" cy="496571"/>
          </a:xfrm>
          <a:prstGeom prst="rect">
            <a:avLst/>
          </a:prstGeom>
        </p:spPr>
        <p:txBody>
          <a:bodyPr vert="horz" lIns="91760" tIns="45880" rIns="91760" bIns="45880" rtlCol="0"/>
          <a:lstStyle>
            <a:lvl1pPr algn="l">
              <a:defRPr sz="1200">
                <a:latin typeface="Arial" charset="0"/>
                <a:ea typeface="+mn-ea"/>
                <a:cs typeface="+mn-cs"/>
              </a:defRPr>
            </a:lvl1pPr>
          </a:lstStyle>
          <a:p>
            <a:pPr>
              <a:defRPr/>
            </a:pPr>
            <a:endParaRPr lang="en-GB"/>
          </a:p>
        </p:txBody>
      </p:sp>
      <p:sp>
        <p:nvSpPr>
          <p:cNvPr id="3" name="Datumsplatzhalter 2"/>
          <p:cNvSpPr>
            <a:spLocks noGrp="1"/>
          </p:cNvSpPr>
          <p:nvPr>
            <p:ph type="dt" sz="quarter" idx="1"/>
          </p:nvPr>
        </p:nvSpPr>
        <p:spPr>
          <a:xfrm>
            <a:off x="3852175" y="0"/>
            <a:ext cx="2945501" cy="496571"/>
          </a:xfrm>
          <a:prstGeom prst="rect">
            <a:avLst/>
          </a:prstGeom>
        </p:spPr>
        <p:txBody>
          <a:bodyPr vert="horz" wrap="square" lIns="91760" tIns="45880" rIns="91760" bIns="45880" numCol="1" anchor="t" anchorCtr="0" compatLnSpc="1">
            <a:prstTxWarp prst="textNoShape">
              <a:avLst/>
            </a:prstTxWarp>
          </a:bodyPr>
          <a:lstStyle>
            <a:lvl1pPr algn="r">
              <a:defRPr sz="1200">
                <a:latin typeface="Arial" pitchFamily="34" charset="0"/>
              </a:defRPr>
            </a:lvl1pPr>
          </a:lstStyle>
          <a:p>
            <a:pPr>
              <a:defRPr/>
            </a:pPr>
            <a:fld id="{45C611AE-D204-4A87-AAC2-AFEEC8975774}" type="datetimeFigureOut">
              <a:rPr lang="en-GB" altLang="en-US"/>
              <a:pPr>
                <a:defRPr/>
              </a:pPr>
              <a:t>04/04/2014</a:t>
            </a:fld>
            <a:endParaRPr lang="en-GB" altLang="en-US"/>
          </a:p>
        </p:txBody>
      </p:sp>
      <p:sp>
        <p:nvSpPr>
          <p:cNvPr id="4" name="Fußzeilenplatzhalter 3"/>
          <p:cNvSpPr>
            <a:spLocks noGrp="1"/>
          </p:cNvSpPr>
          <p:nvPr>
            <p:ph type="ftr" sz="quarter" idx="2"/>
          </p:nvPr>
        </p:nvSpPr>
        <p:spPr>
          <a:xfrm>
            <a:off x="0" y="9431646"/>
            <a:ext cx="2945501" cy="496570"/>
          </a:xfrm>
          <a:prstGeom prst="rect">
            <a:avLst/>
          </a:prstGeom>
        </p:spPr>
        <p:txBody>
          <a:bodyPr vert="horz" lIns="91760" tIns="45880" rIns="91760" bIns="45880" rtlCol="0" anchor="b"/>
          <a:lstStyle>
            <a:lvl1pPr algn="l">
              <a:defRPr sz="1200">
                <a:latin typeface="Arial" charset="0"/>
                <a:ea typeface="+mn-ea"/>
                <a:cs typeface="+mn-cs"/>
              </a:defRPr>
            </a:lvl1pPr>
          </a:lstStyle>
          <a:p>
            <a:pPr>
              <a:defRPr/>
            </a:pPr>
            <a:endParaRPr lang="en-GB"/>
          </a:p>
        </p:txBody>
      </p:sp>
      <p:sp>
        <p:nvSpPr>
          <p:cNvPr id="5" name="Foliennummernplatzhalter 4"/>
          <p:cNvSpPr>
            <a:spLocks noGrp="1"/>
          </p:cNvSpPr>
          <p:nvPr>
            <p:ph type="sldNum" sz="quarter" idx="3"/>
          </p:nvPr>
        </p:nvSpPr>
        <p:spPr>
          <a:xfrm>
            <a:off x="3852175" y="9431646"/>
            <a:ext cx="2945501" cy="496570"/>
          </a:xfrm>
          <a:prstGeom prst="rect">
            <a:avLst/>
          </a:prstGeom>
        </p:spPr>
        <p:txBody>
          <a:bodyPr vert="horz" wrap="square" lIns="91760" tIns="45880" rIns="91760" bIns="45880" numCol="1" anchor="b" anchorCtr="0" compatLnSpc="1">
            <a:prstTxWarp prst="textNoShape">
              <a:avLst/>
            </a:prstTxWarp>
          </a:bodyPr>
          <a:lstStyle>
            <a:lvl1pPr algn="r">
              <a:defRPr sz="1200">
                <a:latin typeface="Arial" pitchFamily="34" charset="0"/>
              </a:defRPr>
            </a:lvl1pPr>
          </a:lstStyle>
          <a:p>
            <a:pPr>
              <a:defRPr/>
            </a:pPr>
            <a:fld id="{18697528-1335-477D-82AB-8B236B3C975C}" type="slidenum">
              <a:rPr lang="en-GB" altLang="en-US"/>
              <a:pPr>
                <a:defRPr/>
              </a:pPr>
              <a:t>‹N°›</a:t>
            </a:fld>
            <a:endParaRPr lang="en-GB" altLang="en-US"/>
          </a:p>
        </p:txBody>
      </p:sp>
    </p:spTree>
    <p:extLst>
      <p:ext uri="{BB962C8B-B14F-4D97-AF65-F5344CB8AC3E}">
        <p14:creationId xmlns:p14="http://schemas.microsoft.com/office/powerpoint/2010/main" xmlns="" val="310542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501" cy="496571"/>
          </a:xfrm>
          <a:prstGeom prst="rect">
            <a:avLst/>
          </a:prstGeom>
        </p:spPr>
        <p:txBody>
          <a:bodyPr vert="horz" lIns="91760" tIns="45880" rIns="91760" bIns="45880" rtlCol="0"/>
          <a:lstStyle>
            <a:lvl1pPr algn="l">
              <a:defRPr sz="1200" dirty="0">
                <a:latin typeface="Arial" charset="0"/>
                <a:ea typeface="+mn-ea"/>
                <a:cs typeface="+mn-cs"/>
              </a:defRPr>
            </a:lvl1pPr>
          </a:lstStyle>
          <a:p>
            <a:pPr>
              <a:defRPr/>
            </a:pPr>
            <a:endParaRPr lang="en-US" dirty="0"/>
          </a:p>
        </p:txBody>
      </p:sp>
      <p:sp>
        <p:nvSpPr>
          <p:cNvPr id="3" name="Espace réservé de la date 2"/>
          <p:cNvSpPr>
            <a:spLocks noGrp="1"/>
          </p:cNvSpPr>
          <p:nvPr>
            <p:ph type="dt" idx="1"/>
          </p:nvPr>
        </p:nvSpPr>
        <p:spPr>
          <a:xfrm>
            <a:off x="3852175" y="0"/>
            <a:ext cx="2945501" cy="496571"/>
          </a:xfrm>
          <a:prstGeom prst="rect">
            <a:avLst/>
          </a:prstGeom>
        </p:spPr>
        <p:txBody>
          <a:bodyPr vert="horz" wrap="square" lIns="91760" tIns="45880" rIns="91760" bIns="45880" numCol="1" anchor="t" anchorCtr="0" compatLnSpc="1">
            <a:prstTxWarp prst="textNoShape">
              <a:avLst/>
            </a:prstTxWarp>
          </a:bodyPr>
          <a:lstStyle>
            <a:lvl1pPr algn="r">
              <a:defRPr sz="1200">
                <a:latin typeface="Arial" pitchFamily="34" charset="0"/>
              </a:defRPr>
            </a:lvl1pPr>
          </a:lstStyle>
          <a:p>
            <a:pPr>
              <a:defRPr/>
            </a:pPr>
            <a:fld id="{B19206F8-B867-403A-B2E4-817EB2EBA37D}" type="datetimeFigureOut">
              <a:rPr lang="en-US" altLang="en-US"/>
              <a:pPr>
                <a:defRPr/>
              </a:pPr>
              <a:t>4/4/2014</a:t>
            </a:fld>
            <a:endParaRPr lang="en-US" altLang="en-US" dirty="0"/>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760" tIns="45880" rIns="91760" bIns="45880" rtlCol="0" anchor="ctr"/>
          <a:lstStyle/>
          <a:p>
            <a:pPr lvl="0"/>
            <a:endParaRPr lang="en-GB" noProof="0"/>
          </a:p>
        </p:txBody>
      </p:sp>
      <p:sp>
        <p:nvSpPr>
          <p:cNvPr id="5" name="Espace réservé des commentaires 4"/>
          <p:cNvSpPr>
            <a:spLocks noGrp="1"/>
          </p:cNvSpPr>
          <p:nvPr>
            <p:ph type="body" sz="quarter" idx="3"/>
          </p:nvPr>
        </p:nvSpPr>
        <p:spPr>
          <a:xfrm>
            <a:off x="679609" y="4716621"/>
            <a:ext cx="5440046" cy="4469135"/>
          </a:xfrm>
          <a:prstGeom prst="rect">
            <a:avLst/>
          </a:prstGeom>
        </p:spPr>
        <p:txBody>
          <a:bodyPr vert="horz" wrap="square" lIns="91760" tIns="45880" rIns="91760" bIns="45880" numCol="1" anchor="t" anchorCtr="0" compatLnSpc="1">
            <a:prstTxWarp prst="textNoShape">
              <a:avLst/>
            </a:prstTxWarp>
            <a:normAutofit/>
          </a:bodyPr>
          <a:lstStyle/>
          <a:p>
            <a:pPr lvl="0"/>
            <a:r>
              <a:rPr lang="en-US" altLang="en-US" noProof="0" dirty="0" err="1" smtClean="0"/>
              <a:t>Cliquez</a:t>
            </a:r>
            <a:r>
              <a:rPr lang="en-US" altLang="en-US" noProof="0" dirty="0" smtClean="0"/>
              <a:t> pour modifier les styles du </a:t>
            </a:r>
            <a:r>
              <a:rPr lang="en-US" altLang="en-US" noProof="0" dirty="0" err="1" smtClean="0"/>
              <a:t>texte</a:t>
            </a:r>
            <a:r>
              <a:rPr lang="en-US" altLang="en-US" noProof="0" dirty="0" smtClean="0"/>
              <a:t> du masque</a:t>
            </a:r>
          </a:p>
          <a:p>
            <a:pPr lvl="1"/>
            <a:r>
              <a:rPr lang="en-US" altLang="en-US" noProof="0" dirty="0" err="1" smtClean="0"/>
              <a:t>Deuxième</a:t>
            </a:r>
            <a:r>
              <a:rPr lang="en-US" altLang="en-US" noProof="0" dirty="0" smtClean="0"/>
              <a:t> </a:t>
            </a:r>
            <a:r>
              <a:rPr lang="en-US" altLang="en-US" noProof="0" dirty="0" err="1" smtClean="0"/>
              <a:t>niveau</a:t>
            </a:r>
            <a:endParaRPr lang="en-US" altLang="en-US" noProof="0" dirty="0" smtClean="0"/>
          </a:p>
          <a:p>
            <a:pPr lvl="2"/>
            <a:r>
              <a:rPr lang="en-US" altLang="en-US" noProof="0" dirty="0" err="1" smtClean="0"/>
              <a:t>Troisième</a:t>
            </a:r>
            <a:r>
              <a:rPr lang="en-US" altLang="en-US" noProof="0" dirty="0" smtClean="0"/>
              <a:t> </a:t>
            </a:r>
            <a:r>
              <a:rPr lang="en-US" altLang="en-US" noProof="0" dirty="0" err="1" smtClean="0"/>
              <a:t>niveau</a:t>
            </a:r>
            <a:endParaRPr lang="en-US" altLang="en-US" noProof="0" dirty="0" smtClean="0"/>
          </a:p>
          <a:p>
            <a:pPr lvl="3"/>
            <a:r>
              <a:rPr lang="en-US" altLang="en-US" noProof="0" dirty="0" err="1" smtClean="0"/>
              <a:t>Quatrième</a:t>
            </a:r>
            <a:r>
              <a:rPr lang="en-US" altLang="en-US" noProof="0" dirty="0" smtClean="0"/>
              <a:t> </a:t>
            </a:r>
            <a:r>
              <a:rPr lang="en-US" altLang="en-US" noProof="0" dirty="0" err="1" smtClean="0"/>
              <a:t>niveau</a:t>
            </a:r>
            <a:endParaRPr lang="en-US" altLang="en-US" noProof="0" dirty="0" smtClean="0"/>
          </a:p>
          <a:p>
            <a:pPr lvl="4"/>
            <a:r>
              <a:rPr lang="en-US" altLang="en-US" noProof="0" dirty="0" err="1" smtClean="0"/>
              <a:t>Cinquième</a:t>
            </a:r>
            <a:r>
              <a:rPr lang="en-US" altLang="en-US" noProof="0" dirty="0" smtClean="0"/>
              <a:t> </a:t>
            </a:r>
            <a:r>
              <a:rPr lang="en-US" altLang="en-US" noProof="0" dirty="0" err="1" smtClean="0"/>
              <a:t>niveau</a:t>
            </a:r>
            <a:endParaRPr lang="en-US" altLang="en-US" noProof="0" dirty="0" smtClean="0"/>
          </a:p>
        </p:txBody>
      </p:sp>
      <p:sp>
        <p:nvSpPr>
          <p:cNvPr id="6" name="Espace réservé du pied de page 5"/>
          <p:cNvSpPr>
            <a:spLocks noGrp="1"/>
          </p:cNvSpPr>
          <p:nvPr>
            <p:ph type="ftr" sz="quarter" idx="4"/>
          </p:nvPr>
        </p:nvSpPr>
        <p:spPr>
          <a:xfrm>
            <a:off x="0" y="9431646"/>
            <a:ext cx="2945501" cy="496570"/>
          </a:xfrm>
          <a:prstGeom prst="rect">
            <a:avLst/>
          </a:prstGeom>
        </p:spPr>
        <p:txBody>
          <a:bodyPr vert="horz" lIns="91760" tIns="45880" rIns="91760" bIns="45880" rtlCol="0" anchor="b"/>
          <a:lstStyle>
            <a:lvl1pPr algn="l">
              <a:defRPr sz="1200" dirty="0">
                <a:latin typeface="Arial" charset="0"/>
                <a:ea typeface="+mn-ea"/>
                <a:cs typeface="+mn-cs"/>
              </a:defRPr>
            </a:lvl1pPr>
          </a:lstStyle>
          <a:p>
            <a:pPr>
              <a:defRPr/>
            </a:pPr>
            <a:endParaRPr lang="en-US" dirty="0"/>
          </a:p>
        </p:txBody>
      </p:sp>
      <p:sp>
        <p:nvSpPr>
          <p:cNvPr id="7" name="Espace réservé du numéro de diapositive 6"/>
          <p:cNvSpPr>
            <a:spLocks noGrp="1"/>
          </p:cNvSpPr>
          <p:nvPr>
            <p:ph type="sldNum" sz="quarter" idx="5"/>
          </p:nvPr>
        </p:nvSpPr>
        <p:spPr>
          <a:xfrm>
            <a:off x="3852175" y="9431646"/>
            <a:ext cx="2945501" cy="496570"/>
          </a:xfrm>
          <a:prstGeom prst="rect">
            <a:avLst/>
          </a:prstGeom>
        </p:spPr>
        <p:txBody>
          <a:bodyPr vert="horz" wrap="square" lIns="91760" tIns="45880" rIns="91760" bIns="45880" numCol="1" anchor="b" anchorCtr="0" compatLnSpc="1">
            <a:prstTxWarp prst="textNoShape">
              <a:avLst/>
            </a:prstTxWarp>
          </a:bodyPr>
          <a:lstStyle>
            <a:lvl1pPr algn="r">
              <a:defRPr sz="1200">
                <a:latin typeface="Arial" pitchFamily="34" charset="0"/>
              </a:defRPr>
            </a:lvl1pPr>
          </a:lstStyle>
          <a:p>
            <a:pPr>
              <a:defRPr/>
            </a:pPr>
            <a:fld id="{60325E30-007A-4EC7-826C-F28AC8A99589}" type="slidenum">
              <a:rPr lang="en-US" altLang="en-US"/>
              <a:pPr>
                <a:defRPr/>
              </a:pPr>
              <a:t>‹N°›</a:t>
            </a:fld>
            <a:endParaRPr lang="en-US" altLang="en-US" dirty="0"/>
          </a:p>
        </p:txBody>
      </p:sp>
    </p:spTree>
    <p:extLst>
      <p:ext uri="{BB962C8B-B14F-4D97-AF65-F5344CB8AC3E}">
        <p14:creationId xmlns:p14="http://schemas.microsoft.com/office/powerpoint/2010/main" xmlns="" val="3286212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p:spPr>
      </p:sp>
      <p:sp>
        <p:nvSpPr>
          <p:cNvPr id="21507" name="Notizenplatzhalter 2"/>
          <p:cNvSpPr>
            <a:spLocks noGrp="1"/>
          </p:cNvSpPr>
          <p:nvPr>
            <p:ph type="body" idx="1"/>
          </p:nvPr>
        </p:nvSpPr>
        <p:spPr bwMode="auto">
          <a:noFill/>
        </p:spPr>
        <p:txBody>
          <a:bodyPr/>
          <a:lstStyle/>
          <a:p>
            <a:endParaRPr lang="en-US" altLang="en-US" dirty="0" smtClean="0"/>
          </a:p>
        </p:txBody>
      </p:sp>
      <p:sp>
        <p:nvSpPr>
          <p:cNvPr id="21508" name="Foliennummernplatzhalter 3"/>
          <p:cNvSpPr>
            <a:spLocks noGrp="1"/>
          </p:cNvSpPr>
          <p:nvPr>
            <p:ph type="sldNum" sz="quarter" idx="5"/>
          </p:nvPr>
        </p:nvSpPr>
        <p:spPr bwMode="auto">
          <a:noFill/>
          <a:ln>
            <a:miter lim="800000"/>
            <a:headEnd/>
            <a:tailEnd/>
          </a:ln>
        </p:spPr>
        <p:txBody>
          <a:bodyPr/>
          <a:lstStyle/>
          <a:p>
            <a:fld id="{5A820E6D-21DD-4F06-8812-FE9898C2C9A4}" type="slidenum">
              <a:rPr lang="en-US" altLang="en-US" smtClean="0">
                <a:latin typeface="Arial" charset="0"/>
              </a:rPr>
              <a:pPr/>
              <a:t>1</a:t>
            </a:fld>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0325E30-007A-4EC7-826C-F28AC8A99589}" type="slidenum">
              <a:rPr lang="en-US" altLang="en-US" smtClean="0"/>
              <a:pPr>
                <a:defRPr/>
              </a:pPr>
              <a:t>3</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0325E30-007A-4EC7-826C-F28AC8A99589}" type="slidenum">
              <a:rPr lang="en-US" altLang="en-US" smtClean="0"/>
              <a:pPr>
                <a:defRPr/>
              </a:pPr>
              <a:t>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325E30-007A-4EC7-826C-F28AC8A99589}" type="slidenum">
              <a:rPr lang="en-US" altLang="en-US" smtClean="0"/>
              <a:pPr>
                <a:defRPr/>
              </a:pPr>
              <a:t>6</a:t>
            </a:fld>
            <a:endParaRPr lang="en-US" altLang="en-US" dirty="0"/>
          </a:p>
        </p:txBody>
      </p:sp>
    </p:spTree>
    <p:extLst>
      <p:ext uri="{BB962C8B-B14F-4D97-AF65-F5344CB8AC3E}">
        <p14:creationId xmlns:p14="http://schemas.microsoft.com/office/powerpoint/2010/main" xmlns="" val="8856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0325E30-007A-4EC7-826C-F28AC8A99589}" type="slidenum">
              <a:rPr lang="en-US" altLang="en-US" smtClean="0"/>
              <a:pPr>
                <a:defRPr/>
              </a:pPr>
              <a:t>7</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779463"/>
            <a:ext cx="4964113" cy="3724275"/>
          </a:xfrm>
        </p:spPr>
      </p:sp>
      <p:sp>
        <p:nvSpPr>
          <p:cNvPr id="3" name="Notes Placeholder 2"/>
          <p:cNvSpPr>
            <a:spLocks noGrp="1"/>
          </p:cNvSpPr>
          <p:nvPr>
            <p:ph type="body" idx="1"/>
          </p:nvPr>
        </p:nvSpPr>
        <p:spPr/>
        <p:txBody>
          <a:bodyPr/>
          <a:lstStyle/>
          <a:p>
            <a:pPr defTabSz="917600">
              <a:defRP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Audience: TSOs, NRAs, ACER, ….</a:t>
            </a:r>
          </a:p>
          <a:p>
            <a:endParaRPr lang="en-US" dirty="0"/>
          </a:p>
        </p:txBody>
      </p:sp>
      <p:sp>
        <p:nvSpPr>
          <p:cNvPr id="4" name="Slide Number Placeholder 3"/>
          <p:cNvSpPr>
            <a:spLocks noGrp="1"/>
          </p:cNvSpPr>
          <p:nvPr>
            <p:ph type="sldNum" sz="quarter" idx="10"/>
          </p:nvPr>
        </p:nvSpPr>
        <p:spPr/>
        <p:txBody>
          <a:bodyPr/>
          <a:lstStyle/>
          <a:p>
            <a:pPr>
              <a:defRPr/>
            </a:pPr>
            <a:fld id="{60325E30-007A-4EC7-826C-F28AC8A99589}" type="slidenum">
              <a:rPr lang="en-US" altLang="en-US" smtClean="0"/>
              <a:pPr>
                <a:defRPr/>
              </a:pPr>
              <a:t>8</a:t>
            </a:fld>
            <a:endParaRPr lang="en-US" altLang="en-US" dirty="0"/>
          </a:p>
        </p:txBody>
      </p:sp>
    </p:spTree>
    <p:extLst>
      <p:ext uri="{BB962C8B-B14F-4D97-AF65-F5344CB8AC3E}">
        <p14:creationId xmlns:p14="http://schemas.microsoft.com/office/powerpoint/2010/main" xmlns="" val="184021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779463"/>
            <a:ext cx="4964113" cy="3724275"/>
          </a:xfrm>
        </p:spPr>
      </p:sp>
      <p:sp>
        <p:nvSpPr>
          <p:cNvPr id="3" name="Notes Placeholder 2"/>
          <p:cNvSpPr>
            <a:spLocks noGrp="1"/>
          </p:cNvSpPr>
          <p:nvPr>
            <p:ph type="body" idx="1"/>
          </p:nvPr>
        </p:nvSpPr>
        <p:spPr/>
        <p:txBody>
          <a:bodyPr/>
          <a:lstStyle/>
          <a:p>
            <a:pPr defTabSz="917600">
              <a:defRPr/>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Audience: TSOs, NRAs, ACER, ….</a:t>
            </a:r>
          </a:p>
          <a:p>
            <a:endParaRPr lang="en-US" dirty="0"/>
          </a:p>
        </p:txBody>
      </p:sp>
      <p:sp>
        <p:nvSpPr>
          <p:cNvPr id="4" name="Slide Number Placeholder 3"/>
          <p:cNvSpPr>
            <a:spLocks noGrp="1"/>
          </p:cNvSpPr>
          <p:nvPr>
            <p:ph type="sldNum" sz="quarter" idx="10"/>
          </p:nvPr>
        </p:nvSpPr>
        <p:spPr/>
        <p:txBody>
          <a:bodyPr/>
          <a:lstStyle/>
          <a:p>
            <a:pPr>
              <a:defRPr/>
            </a:pPr>
            <a:fld id="{60325E30-007A-4EC7-826C-F28AC8A99589}" type="slidenum">
              <a:rPr lang="en-US" altLang="en-US" smtClean="0"/>
              <a:pPr>
                <a:defRPr/>
              </a:pPr>
              <a:t>9</a:t>
            </a:fld>
            <a:endParaRPr lang="en-US" altLang="en-US" dirty="0"/>
          </a:p>
        </p:txBody>
      </p:sp>
    </p:spTree>
    <p:extLst>
      <p:ext uri="{BB962C8B-B14F-4D97-AF65-F5344CB8AC3E}">
        <p14:creationId xmlns:p14="http://schemas.microsoft.com/office/powerpoint/2010/main" xmlns="" val="184021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Limitation </a:t>
            </a:r>
            <a:r>
              <a:rPr lang="de-DE" dirty="0" err="1" smtClean="0"/>
              <a:t>of</a:t>
            </a:r>
            <a:r>
              <a:rPr lang="de-DE" dirty="0" smtClean="0"/>
              <a:t> </a:t>
            </a:r>
            <a:r>
              <a:rPr lang="de-DE" dirty="0" err="1" smtClean="0"/>
              <a:t>geographical</a:t>
            </a:r>
            <a:r>
              <a:rPr lang="de-DE" baseline="0" dirty="0" smtClean="0"/>
              <a:t> </a:t>
            </a:r>
            <a:r>
              <a:rPr lang="de-DE" baseline="0" dirty="0" err="1" smtClean="0"/>
              <a:t>scope</a:t>
            </a:r>
            <a:r>
              <a:rPr lang="de-DE" baseline="0" dirty="0" smtClean="0"/>
              <a:t> </a:t>
            </a:r>
            <a:endParaRPr lang="de-DE" dirty="0"/>
          </a:p>
        </p:txBody>
      </p:sp>
      <p:sp>
        <p:nvSpPr>
          <p:cNvPr id="4" name="Foliennummernplatzhalter 3"/>
          <p:cNvSpPr>
            <a:spLocks noGrp="1"/>
          </p:cNvSpPr>
          <p:nvPr>
            <p:ph type="sldNum" sz="quarter" idx="10"/>
          </p:nvPr>
        </p:nvSpPr>
        <p:spPr/>
        <p:txBody>
          <a:bodyPr/>
          <a:lstStyle/>
          <a:p>
            <a:pPr>
              <a:defRPr/>
            </a:pPr>
            <a:fld id="{60325E30-007A-4EC7-826C-F28AC8A99589}" type="slidenum">
              <a:rPr lang="en-US" altLang="en-US" smtClean="0"/>
              <a:pPr>
                <a:defRPr/>
              </a:pPr>
              <a:t>10</a:t>
            </a:fld>
            <a:endParaRPr lang="en-US" altLang="en-US" dirty="0"/>
          </a:p>
        </p:txBody>
      </p:sp>
    </p:spTree>
    <p:extLst>
      <p:ext uri="{BB962C8B-B14F-4D97-AF65-F5344CB8AC3E}">
        <p14:creationId xmlns:p14="http://schemas.microsoft.com/office/powerpoint/2010/main" xmlns="" val="17975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3" name="Titel 2"/>
          <p:cNvSpPr>
            <a:spLocks noGrp="1"/>
          </p:cNvSpPr>
          <p:nvPr>
            <p:ph type="title"/>
          </p:nvPr>
        </p:nvSpPr>
        <p:spPr>
          <a:xfrm>
            <a:off x="1209147" y="188914"/>
            <a:ext cx="7485965" cy="940124"/>
          </a:xfrm>
        </p:spPr>
        <p:txBody>
          <a:bodyPr/>
          <a:lstStyle>
            <a:lvl1pPr algn="l">
              <a:defRPr sz="2400" b="1">
                <a:solidFill>
                  <a:schemeClr val="tx1">
                    <a:lumMod val="50000"/>
                    <a:lumOff val="50000"/>
                  </a:schemeClr>
                </a:solidFill>
                <a:latin typeface="Arial" pitchFamily="34" charset="0"/>
                <a:cs typeface="Arial" pitchFamily="34" charset="0"/>
              </a:defRPr>
            </a:lvl1pPr>
          </a:lstStyle>
          <a:p>
            <a:r>
              <a:rPr lang="en-US" dirty="0" err="1" smtClean="0"/>
              <a:t>Titelmasterformat</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a:p>
        </p:txBody>
      </p:sp>
      <p:sp>
        <p:nvSpPr>
          <p:cNvPr id="10" name="Inhaltsplatzhalter 9"/>
          <p:cNvSpPr>
            <a:spLocks noGrp="1"/>
          </p:cNvSpPr>
          <p:nvPr>
            <p:ph sz="quarter" idx="10"/>
          </p:nvPr>
        </p:nvSpPr>
        <p:spPr>
          <a:xfrm>
            <a:off x="265113" y="1255713"/>
            <a:ext cx="8437562" cy="5029200"/>
          </a:xfrm>
        </p:spPr>
        <p:txBody>
          <a:bodyPr/>
          <a:lstStyle>
            <a:lvl1pPr>
              <a:defRPr sz="2000" b="0">
                <a:solidFill>
                  <a:schemeClr val="tx1">
                    <a:lumMod val="50000"/>
                    <a:lumOff val="50000"/>
                  </a:schemeClr>
                </a:solidFill>
                <a:latin typeface="Arial" pitchFamily="34" charset="0"/>
                <a:cs typeface="Arial" pitchFamily="34" charset="0"/>
              </a:defRPr>
            </a:lvl1pPr>
            <a:lvl2pPr>
              <a:defRPr sz="1800" b="0">
                <a:solidFill>
                  <a:schemeClr val="tx1">
                    <a:lumMod val="50000"/>
                    <a:lumOff val="50000"/>
                  </a:schemeClr>
                </a:solidFill>
                <a:latin typeface="Arial" pitchFamily="34" charset="0"/>
                <a:cs typeface="Arial" pitchFamily="34" charset="0"/>
              </a:defRPr>
            </a:lvl2pPr>
            <a:lvl3pPr>
              <a:defRPr sz="1600" b="0">
                <a:solidFill>
                  <a:schemeClr val="tx1">
                    <a:lumMod val="50000"/>
                    <a:lumOff val="50000"/>
                  </a:schemeClr>
                </a:solidFill>
                <a:latin typeface="Arial" pitchFamily="34" charset="0"/>
                <a:cs typeface="Arial" pitchFamily="34" charset="0"/>
              </a:defRPr>
            </a:lvl3pPr>
            <a:lvl4pPr>
              <a:defRPr sz="1400" b="0">
                <a:solidFill>
                  <a:schemeClr val="tx1">
                    <a:lumMod val="50000"/>
                    <a:lumOff val="50000"/>
                  </a:schemeClr>
                </a:solidFill>
                <a:latin typeface="Arial" pitchFamily="34" charset="0"/>
                <a:cs typeface="Arial" pitchFamily="34" charset="0"/>
              </a:defRPr>
            </a:lvl4pPr>
            <a:lvl5pPr>
              <a:defRPr sz="1400" b="0">
                <a:solidFill>
                  <a:schemeClr val="tx1">
                    <a:lumMod val="50000"/>
                    <a:lumOff val="50000"/>
                  </a:schemeClr>
                </a:solidFill>
                <a:latin typeface="Arial" pitchFamily="34" charset="0"/>
                <a:cs typeface="Arial" pitchFamily="34" charset="0"/>
              </a:defRPr>
            </a:lvl5pPr>
          </a:lstStyle>
          <a:p>
            <a:pPr lvl="0"/>
            <a:r>
              <a:rPr lang="en-US" dirty="0" err="1" smtClean="0"/>
              <a:t>Textmasterformat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a:p>
        </p:txBody>
      </p:sp>
      <p:sp>
        <p:nvSpPr>
          <p:cNvPr id="92" name="Datumsplatzhalter 10"/>
          <p:cNvSpPr>
            <a:spLocks noGrp="1"/>
          </p:cNvSpPr>
          <p:nvPr>
            <p:ph type="dt" sz="half" idx="11"/>
          </p:nvPr>
        </p:nvSpPr>
        <p:spPr>
          <a:xfrm>
            <a:off x="274638" y="6356350"/>
            <a:ext cx="2133600" cy="365125"/>
          </a:xfrm>
        </p:spPr>
        <p:txBody>
          <a:bodyPr/>
          <a:lstStyle>
            <a:lvl1pPr>
              <a:defRPr/>
            </a:lvl1pPr>
          </a:lstStyle>
          <a:p>
            <a:pPr>
              <a:defRPr/>
            </a:pPr>
            <a:fld id="{D63C2BE2-4AB3-46E9-8F58-0544304B9569}" type="datetime1">
              <a:rPr lang="en-US" altLang="en-US" smtClean="0"/>
              <a:pPr>
                <a:defRPr/>
              </a:pPr>
              <a:t>4/4/2014</a:t>
            </a:fld>
            <a:endParaRPr lang="en-US" altLang="en-US" dirty="0"/>
          </a:p>
        </p:txBody>
      </p:sp>
      <p:sp>
        <p:nvSpPr>
          <p:cNvPr id="93" name="Fußzeilenplatzhalter 11"/>
          <p:cNvSpPr>
            <a:spLocks noGrp="1"/>
          </p:cNvSpPr>
          <p:nvPr>
            <p:ph type="ftr" sz="quarter" idx="12"/>
          </p:nvPr>
        </p:nvSpPr>
        <p:spPr/>
        <p:txBody>
          <a:bodyPr/>
          <a:lstStyle>
            <a:lvl1pPr>
              <a:defRPr dirty="0"/>
            </a:lvl1pP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err="1" smtClean="0"/>
              <a:t>Cliquez</a:t>
            </a:r>
            <a:r>
              <a:rPr lang="en-US" altLang="en-US" dirty="0" smtClean="0"/>
              <a:t> pour modifier le style du </a:t>
            </a:r>
            <a:r>
              <a:rPr lang="en-US" altLang="en-US" dirty="0" err="1" smtClean="0"/>
              <a:t>titre</a:t>
            </a:r>
            <a:endParaRPr lang="en-US" altLang="en-US" dirty="0"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err="1" smtClean="0"/>
              <a:t>Cliquez</a:t>
            </a:r>
            <a:r>
              <a:rPr lang="en-US" altLang="en-US" dirty="0" smtClean="0"/>
              <a:t> pour modifier les styles du </a:t>
            </a:r>
            <a:r>
              <a:rPr lang="en-US" altLang="en-US" dirty="0" err="1" smtClean="0"/>
              <a:t>texte</a:t>
            </a:r>
            <a:r>
              <a:rPr lang="en-US" altLang="en-US" dirty="0" smtClean="0"/>
              <a:t> du masque</a:t>
            </a:r>
          </a:p>
          <a:p>
            <a:pPr lvl="1"/>
            <a:r>
              <a:rPr lang="en-US" altLang="en-US" dirty="0" err="1" smtClean="0"/>
              <a:t>Deuxième</a:t>
            </a:r>
            <a:r>
              <a:rPr lang="en-US" altLang="en-US" dirty="0" smtClean="0"/>
              <a:t> </a:t>
            </a:r>
            <a:r>
              <a:rPr lang="en-US" altLang="en-US" dirty="0" err="1" smtClean="0"/>
              <a:t>niveau</a:t>
            </a:r>
            <a:endParaRPr lang="en-US" altLang="en-US" dirty="0" smtClean="0"/>
          </a:p>
          <a:p>
            <a:pPr lvl="2"/>
            <a:r>
              <a:rPr lang="en-US" altLang="en-US" dirty="0" err="1" smtClean="0"/>
              <a:t>Troisième</a:t>
            </a:r>
            <a:r>
              <a:rPr lang="en-US" altLang="en-US" dirty="0" smtClean="0"/>
              <a:t> </a:t>
            </a:r>
            <a:r>
              <a:rPr lang="en-US" altLang="en-US" dirty="0" err="1" smtClean="0"/>
              <a:t>niveau</a:t>
            </a:r>
            <a:endParaRPr lang="en-US" altLang="en-US" dirty="0" smtClean="0"/>
          </a:p>
          <a:p>
            <a:pPr lvl="3"/>
            <a:r>
              <a:rPr lang="en-US" altLang="en-US" dirty="0" err="1" smtClean="0"/>
              <a:t>Quatrième</a:t>
            </a:r>
            <a:r>
              <a:rPr lang="en-US" altLang="en-US" dirty="0" smtClean="0"/>
              <a:t> </a:t>
            </a:r>
            <a:r>
              <a:rPr lang="en-US" altLang="en-US" dirty="0" err="1" smtClean="0"/>
              <a:t>niveau</a:t>
            </a:r>
            <a:endParaRPr lang="en-US" altLang="en-US" dirty="0" smtClean="0"/>
          </a:p>
          <a:p>
            <a:pPr lvl="4"/>
            <a:r>
              <a:rPr lang="en-US" altLang="en-US" dirty="0" err="1" smtClean="0"/>
              <a:t>Cinquième</a:t>
            </a:r>
            <a:r>
              <a:rPr lang="en-US" altLang="en-US" dirty="0" smtClean="0"/>
              <a:t> </a:t>
            </a:r>
            <a:r>
              <a:rPr lang="en-US" altLang="en-US" dirty="0" err="1" smtClean="0"/>
              <a:t>niveau</a:t>
            </a:r>
            <a:endParaRPr lang="en-US" altLang="en-US"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3654F99-CF0C-436B-BB12-5203F6FF3E69}" type="datetime1">
              <a:rPr lang="en-US" altLang="en-US" smtClean="0"/>
              <a:pPr>
                <a:defRPr/>
              </a:pPr>
              <a:t>4/4/2014</a:t>
            </a:fld>
            <a:endParaRPr lang="en-US" alt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32"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gif"/><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image" Target="../media/image12.jpeg"/><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13.jpeg"/><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gif"/><Relationship Id="rId11" Type="http://schemas.openxmlformats.org/officeDocument/2006/relationships/image" Target="../media/image12.jpe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oleObject" Target="../embeddings/oleObject6.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7.xml"/><Relationship Id="rId18" Type="http://schemas.openxmlformats.org/officeDocument/2006/relationships/image" Target="../media/image3.gif"/><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16.png"/><Relationship Id="rId20" Type="http://schemas.openxmlformats.org/officeDocument/2006/relationships/oleObject" Target="../embeddings/oleObject10.bin"/><Relationship Id="rId1" Type="http://schemas.openxmlformats.org/officeDocument/2006/relationships/vmlDrawing" Target="../drawings/vmlDrawing9.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5.jpeg"/><Relationship Id="rId23" Type="http://schemas.openxmlformats.org/officeDocument/2006/relationships/image" Target="../media/image12.jpeg"/><Relationship Id="rId10" Type="http://schemas.openxmlformats.org/officeDocument/2006/relationships/tags" Target="../tags/tag10.xml"/><Relationship Id="rId19" Type="http://schemas.openxmlformats.org/officeDocument/2006/relationships/image" Target="../media/image9.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hyperlink" Target="http://www.pitopia.de/scripts/pictures/detail.php?pid=430420&amp;view=1" TargetMode="External"/><Relationship Id="rId2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TekstSylinder 89"/>
          <p:cNvSpPr txBox="1">
            <a:spLocks noChangeArrowheads="1"/>
          </p:cNvSpPr>
          <p:nvPr/>
        </p:nvSpPr>
        <p:spPr bwMode="auto">
          <a:xfrm>
            <a:off x="209550" y="1322298"/>
            <a:ext cx="8485876" cy="2554545"/>
          </a:xfrm>
          <a:prstGeom prst="rect">
            <a:avLst/>
          </a:prstGeom>
          <a:noFill/>
          <a:ln w="9525">
            <a:noFill/>
            <a:miter lim="800000"/>
            <a:headEnd/>
            <a:tailEnd/>
          </a:ln>
        </p:spPr>
        <p:txBody>
          <a:bodyPr wrap="square">
            <a:spAutoFit/>
          </a:bodyPr>
          <a:lstStyle/>
          <a:p>
            <a:pPr>
              <a:defRPr/>
            </a:pPr>
            <a:endParaRPr lang="en-US" sz="2400" b="1" dirty="0">
              <a:solidFill>
                <a:schemeClr val="tx1">
                  <a:lumMod val="50000"/>
                  <a:lumOff val="50000"/>
                </a:schemeClr>
              </a:solidFill>
              <a:latin typeface="Arial" pitchFamily="34" charset="0"/>
              <a:ea typeface="+mn-ea"/>
              <a:cs typeface="Arial" pitchFamily="34" charset="0"/>
            </a:endParaRPr>
          </a:p>
          <a:p>
            <a:pPr>
              <a:defRPr/>
            </a:pPr>
            <a:r>
              <a:rPr lang="en-US" sz="2800" b="1" dirty="0" smtClean="0">
                <a:solidFill>
                  <a:schemeClr val="tx1">
                    <a:lumMod val="50000"/>
                    <a:lumOff val="50000"/>
                  </a:schemeClr>
                </a:solidFill>
                <a:latin typeface="Arial" pitchFamily="34" charset="0"/>
                <a:ea typeface="+mn-ea"/>
                <a:cs typeface="Arial" pitchFamily="34" charset="0"/>
              </a:rPr>
              <a:t>SWE IG Meeting</a:t>
            </a:r>
          </a:p>
          <a:p>
            <a:pPr>
              <a:defRPr/>
            </a:pPr>
            <a:endParaRPr lang="en-US" sz="2800" b="1" dirty="0" smtClean="0">
              <a:solidFill>
                <a:schemeClr val="tx1">
                  <a:lumMod val="50000"/>
                  <a:lumOff val="50000"/>
                </a:schemeClr>
              </a:solidFill>
              <a:latin typeface="Arial" pitchFamily="34" charset="0"/>
              <a:ea typeface="+mn-ea"/>
              <a:cs typeface="Arial" pitchFamily="34" charset="0"/>
            </a:endParaRPr>
          </a:p>
          <a:p>
            <a:pPr>
              <a:defRPr/>
            </a:pPr>
            <a:r>
              <a:rPr lang="en-US" sz="2800" b="1" dirty="0" smtClean="0">
                <a:solidFill>
                  <a:schemeClr val="tx1">
                    <a:lumMod val="50000"/>
                    <a:lumOff val="50000"/>
                  </a:schemeClr>
                </a:solidFill>
                <a:latin typeface="Arial" pitchFamily="34" charset="0"/>
                <a:ea typeface="+mn-ea"/>
                <a:cs typeface="Arial" pitchFamily="34" charset="0"/>
              </a:rPr>
              <a:t>Paris, CRE</a:t>
            </a:r>
          </a:p>
          <a:p>
            <a:pPr>
              <a:defRPr/>
            </a:pPr>
            <a:r>
              <a:rPr lang="en-US" sz="2800" b="1" dirty="0" smtClean="0">
                <a:solidFill>
                  <a:schemeClr val="tx1">
                    <a:lumMod val="50000"/>
                    <a:lumOff val="50000"/>
                  </a:schemeClr>
                </a:solidFill>
                <a:latin typeface="Arial" pitchFamily="34" charset="0"/>
                <a:ea typeface="+mn-ea"/>
                <a:cs typeface="Arial" pitchFamily="34" charset="0"/>
              </a:rPr>
              <a:t>07.04.2014</a:t>
            </a:r>
            <a:endParaRPr lang="en-US" sz="2400" b="1" dirty="0">
              <a:solidFill>
                <a:schemeClr val="tx1">
                  <a:lumMod val="50000"/>
                  <a:lumOff val="50000"/>
                </a:schemeClr>
              </a:solidFill>
              <a:latin typeface="Arial" pitchFamily="34" charset="0"/>
              <a:ea typeface="+mn-ea"/>
              <a:cs typeface="Arial" pitchFamily="34" charset="0"/>
            </a:endParaRPr>
          </a:p>
          <a:p>
            <a:pPr>
              <a:defRPr/>
            </a:pPr>
            <a:endParaRPr lang="en-US" sz="2400" b="1" dirty="0">
              <a:solidFill>
                <a:schemeClr val="tx1">
                  <a:lumMod val="50000"/>
                  <a:lumOff val="50000"/>
                </a:schemeClr>
              </a:solidFill>
              <a:latin typeface="Arial" pitchFamily="34" charset="0"/>
              <a:ea typeface="+mn-ea"/>
              <a:cs typeface="Arial" pitchFamily="34" charset="0"/>
            </a:endParaRPr>
          </a:p>
        </p:txBody>
      </p:sp>
      <p:sp>
        <p:nvSpPr>
          <p:cNvPr id="3075" name="Titel 5"/>
          <p:cNvSpPr>
            <a:spLocks noGrp="1"/>
          </p:cNvSpPr>
          <p:nvPr>
            <p:ph type="title"/>
          </p:nvPr>
        </p:nvSpPr>
        <p:spPr>
          <a:xfrm>
            <a:off x="2356107" y="273050"/>
            <a:ext cx="5163829" cy="941388"/>
          </a:xfrm>
        </p:spPr>
        <p:txBody>
          <a:bodyPr anchor="b"/>
          <a:lstStyle/>
          <a:p>
            <a:r>
              <a:rPr lang="en-US" altLang="en-US" sz="4400" b="0" dirty="0" smtClean="0">
                <a:solidFill>
                  <a:srgbClr val="7F7F7F"/>
                </a:solidFill>
                <a:latin typeface="Arial" charset="0"/>
                <a:cs typeface="Arial" charset="0"/>
              </a:rPr>
              <a:t>XBID Overview</a:t>
            </a:r>
          </a:p>
        </p:txBody>
      </p:sp>
      <p:grpSp>
        <p:nvGrpSpPr>
          <p:cNvPr id="20" name="Group 19"/>
          <p:cNvGrpSpPr/>
          <p:nvPr/>
        </p:nvGrpSpPr>
        <p:grpSpPr>
          <a:xfrm>
            <a:off x="4723121" y="3730610"/>
            <a:ext cx="4305751" cy="3079765"/>
            <a:chOff x="4723121" y="3730610"/>
            <a:chExt cx="4305751" cy="3079765"/>
          </a:xfrm>
        </p:grpSpPr>
        <p:pic>
          <p:nvPicPr>
            <p:cNvPr id="5122" name="Grafik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991350" y="5650173"/>
              <a:ext cx="1714500" cy="703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1" descr="C:\Users\EuroPEX\Documents\EuroPEX\Templates\Logos\Logo Triographics\Logo-Europex-CMJN.gif"/>
            <p:cNvPicPr>
              <a:picLocks noChangeAspect="1" noChangeArrowheads="1"/>
            </p:cNvPicPr>
            <p:nvPr/>
          </p:nvPicPr>
          <p:blipFill>
            <a:blip r:embed="rId5" cstate="print"/>
            <a:srcRect/>
            <a:stretch>
              <a:fillRect/>
            </a:stretch>
          </p:blipFill>
          <p:spPr bwMode="auto">
            <a:xfrm>
              <a:off x="7330459" y="5904231"/>
              <a:ext cx="1243604" cy="356837"/>
            </a:xfrm>
            <a:prstGeom prst="rect">
              <a:avLst/>
            </a:prstGeom>
            <a:noFill/>
            <a:ln w="9525">
              <a:noFill/>
              <a:miter lim="800000"/>
              <a:headEnd/>
              <a:tailEnd/>
            </a:ln>
          </p:spPr>
        </p:pic>
        <p:sp>
          <p:nvSpPr>
            <p:cNvPr id="11" name="Rectangle 10"/>
            <p:cNvSpPr/>
            <p:nvPr/>
          </p:nvSpPr>
          <p:spPr>
            <a:xfrm>
              <a:off x="7059577" y="5609229"/>
              <a:ext cx="1714512" cy="7296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3"/>
            <p:cNvSpPr>
              <a:spLocks noChangeArrowheads="1"/>
            </p:cNvSpPr>
            <p:nvPr/>
          </p:nvSpPr>
          <p:spPr bwMode="auto">
            <a:xfrm>
              <a:off x="7088165" y="5655292"/>
              <a:ext cx="885825" cy="230832"/>
            </a:xfrm>
            <a:prstGeom prst="rect">
              <a:avLst/>
            </a:prstGeom>
            <a:noFill/>
            <a:ln w="9525">
              <a:noFill/>
              <a:miter lim="800000"/>
              <a:headEnd/>
              <a:tailEnd/>
            </a:ln>
          </p:spPr>
          <p:txBody>
            <a:bodyPr wrap="square">
              <a:spAutoFit/>
            </a:bodyPr>
            <a:lstStyle/>
            <a:p>
              <a:r>
                <a:rPr lang="en-US" sz="900" b="1" i="1" dirty="0">
                  <a:solidFill>
                    <a:srgbClr val="000000"/>
                  </a:solidFill>
                  <a:latin typeface="Calibri" pitchFamily="34" charset="0"/>
                </a:rPr>
                <a:t>S</a:t>
              </a:r>
              <a:r>
                <a:rPr lang="en-US" sz="900" b="1" i="1" dirty="0" smtClean="0">
                  <a:solidFill>
                    <a:srgbClr val="000000"/>
                  </a:solidFill>
                  <a:latin typeface="Calibri" pitchFamily="34" charset="0"/>
                </a:rPr>
                <a:t>upported </a:t>
              </a:r>
              <a:r>
                <a:rPr lang="en-US" sz="900" b="1" i="1" dirty="0">
                  <a:solidFill>
                    <a:srgbClr val="000000"/>
                  </a:solidFill>
                  <a:latin typeface="Calibri" pitchFamily="34" charset="0"/>
                </a:rPr>
                <a:t>by</a:t>
              </a:r>
            </a:p>
          </p:txBody>
        </p:sp>
        <p:pic>
          <p:nvPicPr>
            <p:cNvPr id="13" name="Image 88" descr="Logo_EPEX"/>
            <p:cNvPicPr>
              <a:picLocks noChangeAspect="1" noChangeArrowheads="1"/>
            </p:cNvPicPr>
            <p:nvPr/>
          </p:nvPicPr>
          <p:blipFill>
            <a:blip r:embed="rId6"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14"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38948" name="Image" r:id="rId7" imgW="1438537" imgH="527037" progId="">
                <p:embed/>
              </p:oleObj>
            </a:graphicData>
          </a:graphic>
        </p:graphicFrame>
        <p:pic>
          <p:nvPicPr>
            <p:cNvPr id="15" name="Picture 4"/>
            <p:cNvPicPr>
              <a:picLocks noChangeAspect="1" noChangeArrowheads="1"/>
            </p:cNvPicPr>
            <p:nvPr/>
          </p:nvPicPr>
          <p:blipFill>
            <a:blip r:embed="rId8" cstate="print"/>
            <a:srcRect/>
            <a:stretch>
              <a:fillRect/>
            </a:stretch>
          </p:blipFill>
          <p:spPr bwMode="auto">
            <a:xfrm>
              <a:off x="8401049" y="6514156"/>
              <a:ext cx="627823" cy="210494"/>
            </a:xfrm>
            <a:prstGeom prst="rect">
              <a:avLst/>
            </a:prstGeom>
            <a:noFill/>
            <a:ln w="9525">
              <a:noFill/>
              <a:miter lim="800000"/>
              <a:headEnd/>
              <a:tailEnd/>
            </a:ln>
          </p:spPr>
        </p:pic>
        <p:pic>
          <p:nvPicPr>
            <p:cNvPr id="16"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4" descr="Belpex_PPT_nieuw_formaat.jpg"/>
            <p:cNvPicPr>
              <a:picLocks noChangeAspect="1"/>
            </p:cNvPicPr>
            <p:nvPr/>
          </p:nvPicPr>
          <p:blipFill rotWithShape="1">
            <a:blip r:embed="rId10"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68459" y="188914"/>
            <a:ext cx="7485965" cy="940124"/>
          </a:xfrm>
        </p:spPr>
        <p:txBody>
          <a:bodyPr/>
          <a:lstStyle/>
          <a:p>
            <a:r>
              <a:rPr lang="nl-NL" dirty="0" smtClean="0"/>
              <a:t>Update on Shipping and Nomination</a:t>
            </a:r>
            <a:endParaRPr lang="nl-NL" dirty="0"/>
          </a:p>
        </p:txBody>
      </p:sp>
      <p:sp>
        <p:nvSpPr>
          <p:cNvPr id="3" name="Tijdelijke aanduiding voor inhoud 2"/>
          <p:cNvSpPr>
            <a:spLocks noGrp="1"/>
          </p:cNvSpPr>
          <p:nvPr>
            <p:ph sz="quarter" idx="10"/>
          </p:nvPr>
        </p:nvSpPr>
        <p:spPr>
          <a:xfrm>
            <a:off x="265112" y="1166032"/>
            <a:ext cx="8878888" cy="5029200"/>
          </a:xfrm>
        </p:spPr>
        <p:txBody>
          <a:bodyPr/>
          <a:lstStyle/>
          <a:p>
            <a:r>
              <a:rPr lang="en-GB" sz="1600" dirty="0">
                <a:solidFill>
                  <a:srgbClr val="7F7F7F"/>
                </a:solidFill>
              </a:rPr>
              <a:t>An Intraday continuous capacity allocation market imposes far more challenging requirements to the shipping and nomination process than for the Day Ahead (DA) market</a:t>
            </a:r>
          </a:p>
          <a:p>
            <a:pPr lvl="1"/>
            <a:r>
              <a:rPr lang="en-GB" sz="1600" dirty="0">
                <a:solidFill>
                  <a:srgbClr val="7F7F7F"/>
                </a:solidFill>
              </a:rPr>
              <a:t>Cross-border allocation settlement processes must be concluded within a short period before real time to facilitate the short gate closure times</a:t>
            </a:r>
          </a:p>
          <a:p>
            <a:pPr lvl="1"/>
            <a:r>
              <a:rPr lang="en-GB" sz="1600" dirty="0">
                <a:solidFill>
                  <a:srgbClr val="7F7F7F"/>
                </a:solidFill>
              </a:rPr>
              <a:t>This requires high robustness of the TSO operational processes to conclude the cross-border capacity allocation settlement into the required schedules (e.g. for controlled devices: load frequency controllers, phase shifters &amp; DC cable flows)</a:t>
            </a:r>
          </a:p>
          <a:p>
            <a:r>
              <a:rPr lang="en-GB" sz="1600" dirty="0" smtClean="0"/>
              <a:t>The </a:t>
            </a:r>
            <a:r>
              <a:rPr lang="en-GB" sz="1600" dirty="0"/>
              <a:t>two options on cross-border nomination are being evaluated</a:t>
            </a:r>
          </a:p>
          <a:p>
            <a:pPr lvl="1"/>
            <a:r>
              <a:rPr lang="en-GB" sz="1600" dirty="0" smtClean="0"/>
              <a:t>1) Border </a:t>
            </a:r>
            <a:r>
              <a:rPr lang="en-GB" sz="1600" dirty="0"/>
              <a:t>to </a:t>
            </a:r>
            <a:r>
              <a:rPr lang="en-GB" sz="1600" dirty="0" smtClean="0"/>
              <a:t>border and 2) Hub </a:t>
            </a:r>
            <a:r>
              <a:rPr lang="en-GB" sz="1600" dirty="0"/>
              <a:t>to </a:t>
            </a:r>
            <a:r>
              <a:rPr lang="en-GB" sz="1600" dirty="0" smtClean="0"/>
              <a:t>hub</a:t>
            </a:r>
            <a:endParaRPr lang="en-GB" sz="1600" dirty="0"/>
          </a:p>
          <a:p>
            <a:r>
              <a:rPr lang="en-GB" sz="1600" dirty="0">
                <a:solidFill>
                  <a:srgbClr val="7F7F7F"/>
                </a:solidFill>
              </a:rPr>
              <a:t>TSO’s perspective</a:t>
            </a:r>
            <a:r>
              <a:rPr lang="en-GB" sz="1600" dirty="0" smtClean="0">
                <a:solidFill>
                  <a:srgbClr val="7F7F7F"/>
                </a:solidFill>
              </a:rPr>
              <a:t>: </a:t>
            </a:r>
            <a:r>
              <a:rPr lang="en-GB" sz="1600" dirty="0">
                <a:solidFill>
                  <a:srgbClr val="7F7F7F"/>
                </a:solidFill>
              </a:rPr>
              <a:t>The existing DA solutions for shipping and nomination will have limited geographic scope for the scale of implementation required to facilitate an orderly Intraday </a:t>
            </a:r>
            <a:r>
              <a:rPr lang="en-GB" sz="1600" dirty="0" smtClean="0">
                <a:solidFill>
                  <a:srgbClr val="7F7F7F"/>
                </a:solidFill>
              </a:rPr>
              <a:t>market on </a:t>
            </a:r>
            <a:r>
              <a:rPr lang="en-GB" sz="1600" dirty="0">
                <a:solidFill>
                  <a:srgbClr val="7F7F7F"/>
                </a:solidFill>
              </a:rPr>
              <a:t>a </a:t>
            </a:r>
            <a:r>
              <a:rPr lang="en-GB" sz="1600" dirty="0" smtClean="0">
                <a:solidFill>
                  <a:srgbClr val="7F7F7F"/>
                </a:solidFill>
              </a:rPr>
              <a:t>pan-European scale. A hub </a:t>
            </a:r>
            <a:r>
              <a:rPr lang="en-GB" sz="1600" dirty="0">
                <a:solidFill>
                  <a:srgbClr val="7F7F7F"/>
                </a:solidFill>
              </a:rPr>
              <a:t>to hub approach may be necessary. </a:t>
            </a:r>
            <a:endParaRPr lang="en-GB" sz="1600" dirty="0"/>
          </a:p>
          <a:p>
            <a:r>
              <a:rPr lang="en-GB" sz="1600" dirty="0" smtClean="0"/>
              <a:t>4 </a:t>
            </a:r>
            <a:r>
              <a:rPr lang="en-GB" sz="1600" dirty="0"/>
              <a:t>aggregation options of functions for shipping and nomination have been identified for the above 2 options, which gives a total of 8 potential options to be evaluated</a:t>
            </a:r>
          </a:p>
          <a:p>
            <a:r>
              <a:rPr lang="en-GB" sz="1600" dirty="0" smtClean="0"/>
              <a:t>Joint assessment of a potential centralised solution and the governance implications needs to completed. High </a:t>
            </a:r>
            <a:r>
              <a:rPr lang="en-GB" sz="1600" dirty="0"/>
              <a:t>level scoring on quality, costs, implementation time and future proofing has started at a working </a:t>
            </a:r>
            <a:r>
              <a:rPr lang="en-GB" sz="1600" dirty="0" smtClean="0"/>
              <a:t>level </a:t>
            </a:r>
            <a:r>
              <a:rPr lang="en-GB" sz="1600" dirty="0"/>
              <a:t>and will be progressed over the coming </a:t>
            </a:r>
            <a:r>
              <a:rPr lang="en-GB" sz="1600" dirty="0" smtClean="0"/>
              <a:t>weeks. There are resource constraints at present due to the priority on completing ESA Step 1</a:t>
            </a:r>
          </a:p>
          <a:p>
            <a:r>
              <a:rPr lang="en-US" sz="1600" dirty="0"/>
              <a:t>Full resolution of this topic is needed before start of LIPs. The immediate need, so as to ensure that the blueprint phase is not delayed, is to look at functional implications, if any, with an impact on the XBID system. </a:t>
            </a:r>
            <a:r>
              <a:rPr lang="en-GB" sz="1600" dirty="0" smtClean="0"/>
              <a:t> </a:t>
            </a:r>
            <a:endParaRPr lang="en-GB" sz="1600" dirty="0"/>
          </a:p>
          <a:p>
            <a:endParaRPr lang="en-GB" sz="1600" dirty="0" smtClean="0"/>
          </a:p>
        </p:txBody>
      </p:sp>
      <p:grpSp>
        <p:nvGrpSpPr>
          <p:cNvPr id="15" name="Group 29"/>
          <p:cNvGrpSpPr/>
          <p:nvPr/>
        </p:nvGrpSpPr>
        <p:grpSpPr>
          <a:xfrm>
            <a:off x="54592" y="126683"/>
            <a:ext cx="1282889" cy="978786"/>
            <a:chOff x="4723121" y="3730610"/>
            <a:chExt cx="4305751" cy="3079765"/>
          </a:xfrm>
        </p:grpSpPr>
        <p:pic>
          <p:nvPicPr>
            <p:cNvPr id="16" name="Grafik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1" descr="C:\Users\EuroPEX\Documents\EuroPEX\Templates\Logos\Logo Triographics\Logo-Europex-CMJN.gif"/>
            <p:cNvPicPr>
              <a:picLocks noChangeAspect="1" noChangeArrowheads="1"/>
            </p:cNvPicPr>
            <p:nvPr/>
          </p:nvPicPr>
          <p:blipFill>
            <a:blip r:embed="rId5" cstate="print"/>
            <a:srcRect/>
            <a:stretch>
              <a:fillRect/>
            </a:stretch>
          </p:blipFill>
          <p:spPr bwMode="auto">
            <a:xfrm>
              <a:off x="7262219" y="5876935"/>
              <a:ext cx="1243604" cy="356837"/>
            </a:xfrm>
            <a:prstGeom prst="rect">
              <a:avLst/>
            </a:prstGeom>
            <a:noFill/>
            <a:ln w="9525">
              <a:noFill/>
              <a:miter lim="800000"/>
              <a:headEnd/>
              <a:tailEnd/>
            </a:ln>
          </p:spPr>
        </p:pic>
        <p:sp>
          <p:nvSpPr>
            <p:cNvPr id="19" name="Rectangle 18"/>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Image 88" descr="Logo_EPEX"/>
            <p:cNvPicPr>
              <a:picLocks noChangeAspect="1" noChangeArrowheads="1"/>
            </p:cNvPicPr>
            <p:nvPr/>
          </p:nvPicPr>
          <p:blipFill>
            <a:blip r:embed="rId6"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21"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38243" name="Image" r:id="rId7" imgW="1438537" imgH="527037" progId="">
                <p:embed/>
              </p:oleObj>
            </a:graphicData>
          </a:graphic>
        </p:graphicFrame>
        <p:pic>
          <p:nvPicPr>
            <p:cNvPr id="22" name="Picture 4"/>
            <p:cNvPicPr>
              <a:picLocks noChangeAspect="1" noChangeArrowheads="1"/>
            </p:cNvPicPr>
            <p:nvPr/>
          </p:nvPicPr>
          <p:blipFill>
            <a:blip r:embed="rId8" cstate="print"/>
            <a:srcRect/>
            <a:stretch>
              <a:fillRect/>
            </a:stretch>
          </p:blipFill>
          <p:spPr bwMode="auto">
            <a:xfrm>
              <a:off x="8401049" y="6514156"/>
              <a:ext cx="627823" cy="210494"/>
            </a:xfrm>
            <a:prstGeom prst="rect">
              <a:avLst/>
            </a:prstGeom>
            <a:noFill/>
            <a:ln w="9525">
              <a:noFill/>
              <a:miter lim="800000"/>
              <a:headEnd/>
              <a:tailEnd/>
            </a:ln>
          </p:spPr>
        </p:pic>
        <p:pic>
          <p:nvPicPr>
            <p:cNvPr id="23"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4" descr="Belpex_PPT_nieuw_formaat.jpg"/>
            <p:cNvPicPr>
              <a:picLocks noChangeAspect="1"/>
            </p:cNvPicPr>
            <p:nvPr/>
          </p:nvPicPr>
          <p:blipFill rotWithShape="1">
            <a:blip r:embed="rId10"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587709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318331" y="188914"/>
            <a:ext cx="7485965" cy="940124"/>
          </a:xfrm>
        </p:spPr>
        <p:txBody>
          <a:bodyPr/>
          <a:lstStyle/>
          <a:p>
            <a:r>
              <a:rPr lang="nl-NL" dirty="0" smtClean="0"/>
              <a:t> Summary and discussion</a:t>
            </a:r>
            <a:endParaRPr lang="nl-NL" i="1" dirty="0"/>
          </a:p>
        </p:txBody>
      </p:sp>
      <p:sp>
        <p:nvSpPr>
          <p:cNvPr id="3" name="Tijdelijke aanduiding voor inhoud 2"/>
          <p:cNvSpPr>
            <a:spLocks noGrp="1"/>
          </p:cNvSpPr>
          <p:nvPr>
            <p:ph sz="quarter" idx="10"/>
          </p:nvPr>
        </p:nvSpPr>
        <p:spPr>
          <a:xfrm>
            <a:off x="180926" y="1173826"/>
            <a:ext cx="8935778" cy="5029200"/>
          </a:xfrm>
        </p:spPr>
        <p:txBody>
          <a:bodyPr/>
          <a:lstStyle/>
          <a:p>
            <a:pPr marL="396000" lvl="1" indent="-360000">
              <a:spcBef>
                <a:spcPts val="600"/>
              </a:spcBef>
              <a:spcAft>
                <a:spcPts val="600"/>
              </a:spcAft>
              <a:buFont typeface="Arial" pitchFamily="34" charset="0"/>
              <a:buChar char="•"/>
            </a:pPr>
            <a:r>
              <a:rPr lang="nl-NL" sz="1600" dirty="0" smtClean="0"/>
              <a:t>Whilst progress has been made with ESA Step 1 the process and complexity, together with challenges of reaching alignment have been significant. All parties are striving to resolve key issues rather than allowing these to cause subsequent project delays</a:t>
            </a:r>
          </a:p>
          <a:p>
            <a:pPr marL="396000" lvl="1" indent="-360000">
              <a:spcBef>
                <a:spcPts val="600"/>
              </a:spcBef>
              <a:spcAft>
                <a:spcPts val="600"/>
              </a:spcAft>
              <a:buFont typeface="Arial" pitchFamily="34" charset="0"/>
              <a:buChar char="•"/>
            </a:pPr>
            <a:r>
              <a:rPr lang="nl-NL" sz="1600" dirty="0" smtClean="0"/>
              <a:t>These key issues </a:t>
            </a:r>
            <a:r>
              <a:rPr lang="nl-NL" sz="1600" dirty="0"/>
              <a:t>involve Equal Treatment, </a:t>
            </a:r>
            <a:r>
              <a:rPr lang="nl-NL" sz="1600" dirty="0" smtClean="0"/>
              <a:t>Performance and Testing</a:t>
            </a:r>
          </a:p>
          <a:p>
            <a:pPr marL="396000" lvl="1" indent="-360000">
              <a:spcBef>
                <a:spcPts val="600"/>
              </a:spcBef>
              <a:spcAft>
                <a:spcPts val="600"/>
              </a:spcAft>
              <a:buFont typeface="Arial" pitchFamily="34" charset="0"/>
              <a:buChar char="•"/>
            </a:pPr>
            <a:r>
              <a:rPr lang="nl-NL" sz="1600" dirty="0" smtClean="0"/>
              <a:t>The extension of ESA Step 1 has involved additional cost</a:t>
            </a:r>
          </a:p>
          <a:p>
            <a:pPr marL="396000" lvl="1" indent="-360000">
              <a:spcBef>
                <a:spcPts val="600"/>
              </a:spcBef>
              <a:spcAft>
                <a:spcPts val="600"/>
              </a:spcAft>
              <a:buFont typeface="Arial" pitchFamily="34" charset="0"/>
              <a:buChar char="•"/>
            </a:pPr>
            <a:r>
              <a:rPr lang="nl-NL" sz="1600" dirty="0" smtClean="0"/>
              <a:t>All parties are targetting completion of ESA Step 1 by Easter which remains a challenge. There is a plan </a:t>
            </a:r>
            <a:r>
              <a:rPr lang="nl-NL" sz="1600" dirty="0"/>
              <a:t>to allow a short period to ensure full agreement to Step 1 (including </a:t>
            </a:r>
            <a:r>
              <a:rPr lang="nl-NL" sz="1600" dirty="0" smtClean="0"/>
              <a:t>as </a:t>
            </a:r>
            <a:r>
              <a:rPr lang="nl-NL" sz="1600" dirty="0"/>
              <a:t>necessary with NRAs) before </a:t>
            </a:r>
            <a:r>
              <a:rPr lang="en-US" sz="1600" dirty="0" smtClean="0"/>
              <a:t>starting Step 2. This also allows for a “lessons learnt project review” to improve processes</a:t>
            </a:r>
          </a:p>
          <a:p>
            <a:pPr marL="396000" lvl="1" indent="-360000">
              <a:spcBef>
                <a:spcPts val="600"/>
              </a:spcBef>
              <a:spcAft>
                <a:spcPts val="600"/>
              </a:spcAft>
              <a:buFont typeface="Arial" pitchFamily="34" charset="0"/>
              <a:buChar char="•"/>
            </a:pPr>
            <a:r>
              <a:rPr lang="nl-NL" sz="1600" dirty="0" smtClean="0"/>
              <a:t>It is expected that a period of around 12-13 months will be required to deliver the XBID solution. It is essential that aspects such as Integration Testing are included to ensure robust implementation.</a:t>
            </a:r>
          </a:p>
          <a:p>
            <a:pPr marL="396000" lvl="1" indent="-360000">
              <a:spcBef>
                <a:spcPts val="600"/>
              </a:spcBef>
              <a:spcAft>
                <a:spcPts val="600"/>
              </a:spcAft>
              <a:buFont typeface="Arial" pitchFamily="34" charset="0"/>
              <a:buChar char="•"/>
            </a:pPr>
            <a:r>
              <a:rPr lang="nl-NL" sz="1600" dirty="0" smtClean="0"/>
              <a:t>Agreeing the future model for shipping and nominations is key. The different options being considered have varying impacts on implementation </a:t>
            </a:r>
            <a:r>
              <a:rPr lang="nl-NL" sz="1600" dirty="0" smtClean="0">
                <a:solidFill>
                  <a:srgbClr val="7F7F7F"/>
                </a:solidFill>
              </a:rPr>
              <a:t>timescales, the costs of the solution and scalability.</a:t>
            </a:r>
          </a:p>
          <a:p>
            <a:pPr marL="396000" lvl="1" indent="-360000">
              <a:spcBef>
                <a:spcPts val="600"/>
              </a:spcBef>
              <a:spcAft>
                <a:spcPts val="600"/>
              </a:spcAft>
              <a:buFont typeface="Arial" pitchFamily="34" charset="0"/>
              <a:buChar char="•"/>
            </a:pPr>
            <a:r>
              <a:rPr lang="nl-NL" sz="1600" dirty="0" smtClean="0"/>
              <a:t>Development of the Local Implementation Projects (LIPs) and roadmap is to be undertaken once the Business Blueprint phase is completed. Where possible and subject to confirmation LIP implementation will be run in parallel with the XBID solution project</a:t>
            </a:r>
          </a:p>
          <a:p>
            <a:pPr marL="396000" lvl="1" indent="-360000">
              <a:spcBef>
                <a:spcPts val="600"/>
              </a:spcBef>
              <a:spcAft>
                <a:spcPts val="600"/>
              </a:spcAft>
              <a:buNone/>
            </a:pPr>
            <a:endParaRPr lang="nl-NL" sz="1400" dirty="0" smtClean="0"/>
          </a:p>
          <a:p>
            <a:pPr marL="396000" lvl="1" indent="-360000">
              <a:spcBef>
                <a:spcPts val="600"/>
              </a:spcBef>
              <a:spcAft>
                <a:spcPts val="600"/>
              </a:spcAft>
              <a:buFont typeface="Arial" pitchFamily="34" charset="0"/>
              <a:buChar char="•"/>
            </a:pPr>
            <a:endParaRPr lang="nl-NL" sz="1400" dirty="0"/>
          </a:p>
        </p:txBody>
      </p:sp>
      <p:grpSp>
        <p:nvGrpSpPr>
          <p:cNvPr id="25" name="Group 29"/>
          <p:cNvGrpSpPr/>
          <p:nvPr/>
        </p:nvGrpSpPr>
        <p:grpSpPr>
          <a:xfrm>
            <a:off x="54592" y="126683"/>
            <a:ext cx="1282889" cy="978786"/>
            <a:chOff x="4723121" y="3730610"/>
            <a:chExt cx="4305751" cy="3079765"/>
          </a:xfrm>
        </p:grpSpPr>
        <p:pic>
          <p:nvPicPr>
            <p:cNvPr id="26" name="Grafik 1"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26"/>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11" descr="C:\Users\EuroPEX\Documents\EuroPEX\Templates\Logos\Logo Triographics\Logo-Europex-CMJN.gif"/>
            <p:cNvPicPr>
              <a:picLocks noChangeAspect="1" noChangeArrowheads="1"/>
            </p:cNvPicPr>
            <p:nvPr/>
          </p:nvPicPr>
          <p:blipFill>
            <a:blip r:embed="rId4" cstate="print"/>
            <a:srcRect/>
            <a:stretch>
              <a:fillRect/>
            </a:stretch>
          </p:blipFill>
          <p:spPr bwMode="auto">
            <a:xfrm>
              <a:off x="7262219" y="5876935"/>
              <a:ext cx="1243604" cy="356837"/>
            </a:xfrm>
            <a:prstGeom prst="rect">
              <a:avLst/>
            </a:prstGeom>
            <a:noFill/>
            <a:ln w="9525">
              <a:noFill/>
              <a:miter lim="800000"/>
              <a:headEnd/>
              <a:tailEnd/>
            </a:ln>
          </p:spPr>
        </p:pic>
        <p:sp>
          <p:nvSpPr>
            <p:cNvPr id="29" name="Rectangle 28"/>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Image 88" descr="Logo_EPEX"/>
            <p:cNvPicPr>
              <a:picLocks noChangeAspect="1" noChangeArrowheads="1"/>
            </p:cNvPicPr>
            <p:nvPr/>
          </p:nvPicPr>
          <p:blipFill>
            <a:blip r:embed="rId5"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31"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52265" name="Image" r:id="rId6" imgW="1438537" imgH="527037" progId="">
                <p:embed/>
              </p:oleObj>
            </a:graphicData>
          </a:graphic>
        </p:graphicFrame>
        <p:pic>
          <p:nvPicPr>
            <p:cNvPr id="32" name="Picture 4"/>
            <p:cNvPicPr>
              <a:picLocks noChangeAspect="1" noChangeArrowheads="1"/>
            </p:cNvPicPr>
            <p:nvPr/>
          </p:nvPicPr>
          <p:blipFill>
            <a:blip r:embed="rId7" cstate="print"/>
            <a:srcRect/>
            <a:stretch>
              <a:fillRect/>
            </a:stretch>
          </p:blipFill>
          <p:spPr bwMode="auto">
            <a:xfrm>
              <a:off x="8401049" y="6514156"/>
              <a:ext cx="627823" cy="210494"/>
            </a:xfrm>
            <a:prstGeom prst="rect">
              <a:avLst/>
            </a:prstGeom>
            <a:noFill/>
            <a:ln w="9525">
              <a:noFill/>
              <a:miter lim="800000"/>
              <a:headEnd/>
              <a:tailEnd/>
            </a:ln>
          </p:spPr>
        </p:pic>
        <p:pic>
          <p:nvPicPr>
            <p:cNvPr id="33"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Picture 4" descr="Belpex_PPT_nieuw_formaat.jpg"/>
            <p:cNvPicPr>
              <a:picLocks noChangeAspect="1"/>
            </p:cNvPicPr>
            <p:nvPr/>
          </p:nvPicPr>
          <p:blipFill rotWithShape="1">
            <a:blip r:embed="rId9"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75734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7515" y="188914"/>
            <a:ext cx="7485965" cy="940124"/>
          </a:xfrm>
        </p:spPr>
        <p:txBody>
          <a:bodyPr/>
          <a:lstStyle/>
          <a:p>
            <a:r>
              <a:rPr lang="en-GB" sz="2800" dirty="0" smtClean="0"/>
              <a:t>Agenda</a:t>
            </a:r>
            <a:endParaRPr lang="en-GB" sz="2800" dirty="0"/>
          </a:p>
        </p:txBody>
      </p:sp>
      <p:sp>
        <p:nvSpPr>
          <p:cNvPr id="3" name="Content Placeholder 2"/>
          <p:cNvSpPr>
            <a:spLocks noGrp="1"/>
          </p:cNvSpPr>
          <p:nvPr>
            <p:ph sz="quarter" idx="10"/>
          </p:nvPr>
        </p:nvSpPr>
        <p:spPr>
          <a:xfrm>
            <a:off x="265113" y="1405841"/>
            <a:ext cx="8437562" cy="5029200"/>
          </a:xfrm>
        </p:spPr>
        <p:txBody>
          <a:bodyPr/>
          <a:lstStyle/>
          <a:p>
            <a:pPr lvl="0">
              <a:lnSpc>
                <a:spcPct val="150000"/>
              </a:lnSpc>
            </a:pPr>
            <a:r>
              <a:rPr lang="nl-NL" dirty="0" smtClean="0"/>
              <a:t>Project </a:t>
            </a:r>
            <a:r>
              <a:rPr lang="nl-NL" dirty="0" err="1" smtClean="0"/>
              <a:t>structure</a:t>
            </a:r>
            <a:r>
              <a:rPr lang="nl-NL" dirty="0" smtClean="0"/>
              <a:t> and </a:t>
            </a:r>
            <a:r>
              <a:rPr lang="nl-NL" dirty="0" smtClean="0"/>
              <a:t>interfaces</a:t>
            </a:r>
          </a:p>
          <a:p>
            <a:pPr>
              <a:lnSpc>
                <a:spcPct val="150000"/>
              </a:lnSpc>
            </a:pPr>
            <a:r>
              <a:rPr lang="en-GB" dirty="0" smtClean="0"/>
              <a:t>High level overview of current project status</a:t>
            </a:r>
          </a:p>
          <a:p>
            <a:pPr lvl="0">
              <a:lnSpc>
                <a:spcPct val="150000"/>
              </a:lnSpc>
            </a:pPr>
            <a:r>
              <a:rPr lang="nl-NL" dirty="0" smtClean="0"/>
              <a:t>XBID Joint project </a:t>
            </a:r>
            <a:r>
              <a:rPr lang="nl-NL" dirty="0" err="1" smtClean="0"/>
              <a:t>approach</a:t>
            </a:r>
            <a:endParaRPr lang="nl-NL" dirty="0" smtClean="0"/>
          </a:p>
          <a:p>
            <a:pPr lvl="0">
              <a:lnSpc>
                <a:spcPct val="150000"/>
              </a:lnSpc>
            </a:pPr>
            <a:r>
              <a:rPr lang="nl-NL" dirty="0" smtClean="0"/>
              <a:t>High level PX project plan </a:t>
            </a:r>
            <a:r>
              <a:rPr lang="nl-NL" dirty="0" err="1" smtClean="0"/>
              <a:t>with</a:t>
            </a:r>
            <a:r>
              <a:rPr lang="nl-NL" dirty="0" smtClean="0"/>
              <a:t> </a:t>
            </a:r>
            <a:r>
              <a:rPr lang="nl-NL" dirty="0" smtClean="0"/>
              <a:t>DBAG</a:t>
            </a:r>
          </a:p>
          <a:p>
            <a:pPr lvl="0">
              <a:lnSpc>
                <a:spcPct val="150000"/>
              </a:lnSpc>
            </a:pPr>
            <a:r>
              <a:rPr lang="en-US" dirty="0" smtClean="0"/>
              <a:t>Early Start Agreement Step 1 </a:t>
            </a:r>
            <a:r>
              <a:rPr lang="en-US" dirty="0" smtClean="0"/>
              <a:t>– Overview &amp; Timeline</a:t>
            </a:r>
          </a:p>
          <a:p>
            <a:pPr lvl="0">
              <a:lnSpc>
                <a:spcPct val="150000"/>
              </a:lnSpc>
            </a:pPr>
            <a:r>
              <a:rPr lang="nl-NL" dirty="0" smtClean="0"/>
              <a:t>Update </a:t>
            </a:r>
            <a:r>
              <a:rPr lang="nl-NL" dirty="0" err="1" smtClean="0"/>
              <a:t>on</a:t>
            </a:r>
            <a:r>
              <a:rPr lang="nl-NL" dirty="0" smtClean="0"/>
              <a:t> </a:t>
            </a:r>
            <a:r>
              <a:rPr lang="nl-NL" dirty="0" err="1" smtClean="0"/>
              <a:t>Shipping</a:t>
            </a:r>
            <a:r>
              <a:rPr lang="nl-NL" dirty="0" smtClean="0"/>
              <a:t> and </a:t>
            </a:r>
            <a:r>
              <a:rPr lang="nl-NL" dirty="0" err="1" smtClean="0"/>
              <a:t>Nomination</a:t>
            </a:r>
            <a:endParaRPr lang="nl-NL" dirty="0" smtClean="0"/>
          </a:p>
          <a:p>
            <a:pPr lvl="0">
              <a:lnSpc>
                <a:spcPct val="150000"/>
              </a:lnSpc>
            </a:pPr>
            <a:r>
              <a:rPr lang="nl-NL" dirty="0" err="1" smtClean="0"/>
              <a:t>Summary</a:t>
            </a:r>
            <a:r>
              <a:rPr lang="nl-NL" dirty="0" smtClean="0"/>
              <a:t> and </a:t>
            </a:r>
            <a:r>
              <a:rPr lang="nl-NL" dirty="0" err="1" smtClean="0"/>
              <a:t>discussion</a:t>
            </a:r>
            <a:r>
              <a:rPr lang="nl-NL" dirty="0" smtClean="0"/>
              <a:t> </a:t>
            </a:r>
            <a:endParaRPr lang="nl-NL" dirty="0" smtClean="0"/>
          </a:p>
        </p:txBody>
      </p:sp>
      <p:grpSp>
        <p:nvGrpSpPr>
          <p:cNvPr id="15" name="Group 29"/>
          <p:cNvGrpSpPr/>
          <p:nvPr/>
        </p:nvGrpSpPr>
        <p:grpSpPr>
          <a:xfrm>
            <a:off x="54592" y="126683"/>
            <a:ext cx="1282889" cy="978786"/>
            <a:chOff x="4723121" y="3730610"/>
            <a:chExt cx="4305751" cy="3079765"/>
          </a:xfrm>
        </p:grpSpPr>
        <p:pic>
          <p:nvPicPr>
            <p:cNvPr id="16" name="Grafik 1"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1" descr="C:\Users\EuroPEX\Documents\EuroPEX\Templates\Logos\Logo Triographics\Logo-Europex-CMJN.gif"/>
            <p:cNvPicPr>
              <a:picLocks noChangeAspect="1" noChangeArrowheads="1"/>
            </p:cNvPicPr>
            <p:nvPr/>
          </p:nvPicPr>
          <p:blipFill>
            <a:blip r:embed="rId4" cstate="print"/>
            <a:srcRect/>
            <a:stretch>
              <a:fillRect/>
            </a:stretch>
          </p:blipFill>
          <p:spPr bwMode="auto">
            <a:xfrm>
              <a:off x="7262219" y="5876935"/>
              <a:ext cx="1243604" cy="356837"/>
            </a:xfrm>
            <a:prstGeom prst="rect">
              <a:avLst/>
            </a:prstGeom>
            <a:noFill/>
            <a:ln w="9525">
              <a:noFill/>
              <a:miter lim="800000"/>
              <a:headEnd/>
              <a:tailEnd/>
            </a:ln>
          </p:spPr>
        </p:pic>
        <p:sp>
          <p:nvSpPr>
            <p:cNvPr id="19" name="Rectangle 18"/>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Image 88" descr="Logo_EPEX"/>
            <p:cNvPicPr>
              <a:picLocks noChangeAspect="1" noChangeArrowheads="1"/>
            </p:cNvPicPr>
            <p:nvPr/>
          </p:nvPicPr>
          <p:blipFill>
            <a:blip r:embed="rId5"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21"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36901" name="Image" r:id="rId6" imgW="1438537" imgH="527037" progId="">
                <p:embed/>
              </p:oleObj>
            </a:graphicData>
          </a:graphic>
        </p:graphicFrame>
        <p:pic>
          <p:nvPicPr>
            <p:cNvPr id="22" name="Picture 4"/>
            <p:cNvPicPr>
              <a:picLocks noChangeAspect="1" noChangeArrowheads="1"/>
            </p:cNvPicPr>
            <p:nvPr/>
          </p:nvPicPr>
          <p:blipFill>
            <a:blip r:embed="rId7" cstate="print"/>
            <a:srcRect/>
            <a:stretch>
              <a:fillRect/>
            </a:stretch>
          </p:blipFill>
          <p:spPr bwMode="auto">
            <a:xfrm>
              <a:off x="8401049" y="6514156"/>
              <a:ext cx="627823" cy="210494"/>
            </a:xfrm>
            <a:prstGeom prst="rect">
              <a:avLst/>
            </a:prstGeom>
            <a:noFill/>
            <a:ln w="9525">
              <a:noFill/>
              <a:miter lim="800000"/>
              <a:headEnd/>
              <a:tailEnd/>
            </a:ln>
          </p:spPr>
        </p:pic>
        <p:pic>
          <p:nvPicPr>
            <p:cNvPr id="23"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4" descr="Belpex_PPT_nieuw_formaat.jpg"/>
            <p:cNvPicPr>
              <a:picLocks noChangeAspect="1"/>
            </p:cNvPicPr>
            <p:nvPr/>
          </p:nvPicPr>
          <p:blipFill rotWithShape="1">
            <a:blip r:embed="rId9"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45627" y="188914"/>
            <a:ext cx="7485965" cy="940124"/>
          </a:xfrm>
        </p:spPr>
        <p:txBody>
          <a:bodyPr/>
          <a:lstStyle/>
          <a:p>
            <a:r>
              <a:rPr lang="nl-NL" dirty="0" smtClean="0"/>
              <a:t>Project </a:t>
            </a:r>
            <a:r>
              <a:rPr lang="nl-NL" dirty="0" err="1" smtClean="0"/>
              <a:t>structure</a:t>
            </a:r>
            <a:r>
              <a:rPr lang="nl-NL" dirty="0" smtClean="0"/>
              <a:t> and interfaces</a:t>
            </a:r>
            <a:endParaRPr lang="en-GB" dirty="0"/>
          </a:p>
        </p:txBody>
      </p:sp>
      <p:pic>
        <p:nvPicPr>
          <p:cNvPr id="145411" name="Picture 3"/>
          <p:cNvPicPr>
            <a:picLocks noChangeAspect="1" noChangeArrowheads="1"/>
          </p:cNvPicPr>
          <p:nvPr/>
        </p:nvPicPr>
        <p:blipFill>
          <a:blip r:embed="rId5" cstate="print"/>
          <a:srcRect/>
          <a:stretch>
            <a:fillRect/>
          </a:stretch>
        </p:blipFill>
        <p:spPr bwMode="auto">
          <a:xfrm>
            <a:off x="665016" y="1356040"/>
            <a:ext cx="7364681" cy="4983857"/>
          </a:xfrm>
          <a:prstGeom prst="rect">
            <a:avLst/>
          </a:prstGeom>
          <a:noFill/>
          <a:ln w="9525">
            <a:noFill/>
            <a:miter lim="800000"/>
            <a:headEnd/>
            <a:tailEnd/>
          </a:ln>
          <a:effectLst/>
        </p:spPr>
      </p:pic>
      <p:grpSp>
        <p:nvGrpSpPr>
          <p:cNvPr id="34" name="Group 29"/>
          <p:cNvGrpSpPr/>
          <p:nvPr/>
        </p:nvGrpSpPr>
        <p:grpSpPr>
          <a:xfrm>
            <a:off x="54592" y="126683"/>
            <a:ext cx="1282889" cy="978786"/>
            <a:chOff x="4723121" y="3730610"/>
            <a:chExt cx="4305751" cy="3079765"/>
          </a:xfrm>
        </p:grpSpPr>
        <p:pic>
          <p:nvPicPr>
            <p:cNvPr id="35" name="Grafik 1" descr="image00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Rectangle 35"/>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11" descr="C:\Users\EuroPEX\Documents\EuroPEX\Templates\Logos\Logo Triographics\Logo-Europex-CMJN.gif"/>
            <p:cNvPicPr>
              <a:picLocks noChangeAspect="1" noChangeArrowheads="1"/>
            </p:cNvPicPr>
            <p:nvPr/>
          </p:nvPicPr>
          <p:blipFill>
            <a:blip r:embed="rId7" cstate="print"/>
            <a:srcRect/>
            <a:stretch>
              <a:fillRect/>
            </a:stretch>
          </p:blipFill>
          <p:spPr bwMode="auto">
            <a:xfrm>
              <a:off x="7262219" y="5876935"/>
              <a:ext cx="1243604" cy="356837"/>
            </a:xfrm>
            <a:prstGeom prst="rect">
              <a:avLst/>
            </a:prstGeom>
            <a:noFill/>
            <a:ln w="9525">
              <a:noFill/>
              <a:miter lim="800000"/>
              <a:headEnd/>
              <a:tailEnd/>
            </a:ln>
          </p:spPr>
        </p:pic>
        <p:sp>
          <p:nvSpPr>
            <p:cNvPr id="38" name="Rectangle 37"/>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Image 88" descr="Logo_EPEX"/>
            <p:cNvPicPr>
              <a:picLocks noChangeAspect="1" noChangeArrowheads="1"/>
            </p:cNvPicPr>
            <p:nvPr/>
          </p:nvPicPr>
          <p:blipFill>
            <a:blip r:embed="rId8"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40"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45414" name="Image" r:id="rId9" imgW="1438537" imgH="527037" progId="">
                <p:embed/>
              </p:oleObj>
            </a:graphicData>
          </a:graphic>
        </p:graphicFrame>
        <p:pic>
          <p:nvPicPr>
            <p:cNvPr id="41" name="Picture 4"/>
            <p:cNvPicPr>
              <a:picLocks noChangeAspect="1" noChangeArrowheads="1"/>
            </p:cNvPicPr>
            <p:nvPr/>
          </p:nvPicPr>
          <p:blipFill>
            <a:blip r:embed="rId10" cstate="print"/>
            <a:srcRect/>
            <a:stretch>
              <a:fillRect/>
            </a:stretch>
          </p:blipFill>
          <p:spPr bwMode="auto">
            <a:xfrm>
              <a:off x="8401049" y="6514156"/>
              <a:ext cx="627823" cy="210494"/>
            </a:xfrm>
            <a:prstGeom prst="rect">
              <a:avLst/>
            </a:prstGeom>
            <a:noFill/>
            <a:ln w="9525">
              <a:noFill/>
              <a:miter lim="800000"/>
              <a:headEnd/>
              <a:tailEnd/>
            </a:ln>
          </p:spPr>
        </p:pic>
        <p:pic>
          <p:nvPicPr>
            <p:cNvPr id="42" name="Picture 2"/>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4" descr="Belpex_PPT_nieuw_formaat.jpg"/>
            <p:cNvPicPr>
              <a:picLocks noChangeAspect="1"/>
            </p:cNvPicPr>
            <p:nvPr/>
          </p:nvPicPr>
          <p:blipFill rotWithShape="1">
            <a:blip r:embed="rId12"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627" y="188914"/>
            <a:ext cx="7485965" cy="940124"/>
          </a:xfrm>
        </p:spPr>
        <p:txBody>
          <a:bodyPr/>
          <a:lstStyle/>
          <a:p>
            <a:r>
              <a:rPr lang="en-GB" dirty="0" smtClean="0"/>
              <a:t>High level overview of current status (1)</a:t>
            </a:r>
            <a:endParaRPr lang="en-GB" dirty="0"/>
          </a:p>
        </p:txBody>
      </p:sp>
      <p:sp>
        <p:nvSpPr>
          <p:cNvPr id="3" name="Content Placeholder 2"/>
          <p:cNvSpPr>
            <a:spLocks noGrp="1"/>
          </p:cNvSpPr>
          <p:nvPr>
            <p:ph sz="quarter" idx="10"/>
          </p:nvPr>
        </p:nvSpPr>
        <p:spPr>
          <a:xfrm>
            <a:off x="87688" y="1591293"/>
            <a:ext cx="8878887" cy="4562299"/>
          </a:xfrm>
        </p:spPr>
        <p:txBody>
          <a:bodyPr/>
          <a:lstStyle/>
          <a:p>
            <a:pPr marL="355600" lvl="2" indent="0">
              <a:lnSpc>
                <a:spcPct val="110000"/>
              </a:lnSpc>
              <a:spcBef>
                <a:spcPts val="0"/>
              </a:spcBef>
              <a:spcAft>
                <a:spcPts val="0"/>
              </a:spcAft>
            </a:pPr>
            <a:r>
              <a:rPr lang="en-US" sz="2000" dirty="0" smtClean="0"/>
              <a:t> Cost </a:t>
            </a:r>
            <a:r>
              <a:rPr lang="en-US" sz="2000" dirty="0" smtClean="0"/>
              <a:t>recovery</a:t>
            </a:r>
          </a:p>
          <a:p>
            <a:pPr marL="812800" lvl="3" indent="0">
              <a:lnSpc>
                <a:spcPct val="110000"/>
              </a:lnSpc>
              <a:spcBef>
                <a:spcPts val="0"/>
              </a:spcBef>
              <a:spcAft>
                <a:spcPts val="0"/>
              </a:spcAft>
            </a:pPr>
            <a:r>
              <a:rPr lang="en-US" sz="1600" dirty="0" smtClean="0"/>
              <a:t> Letter of Cost Comfort has been received by PXs and TSO’s; it confirms 100% recovery of allowed costs subject to conditions. </a:t>
            </a:r>
            <a:r>
              <a:rPr lang="en-US" sz="1600" dirty="0" smtClean="0"/>
              <a:t>‘</a:t>
            </a:r>
            <a:r>
              <a:rPr lang="en-US" sz="1600" dirty="0" smtClean="0"/>
              <a:t>NWE+’</a:t>
            </a:r>
            <a:r>
              <a:rPr lang="en-US" sz="1600" b="1" dirty="0" smtClean="0">
                <a:solidFill>
                  <a:srgbClr val="83A644"/>
                </a:solidFill>
              </a:rPr>
              <a:t> </a:t>
            </a:r>
            <a:r>
              <a:rPr lang="en-US" sz="1600" dirty="0" smtClean="0"/>
              <a:t>TSOs have confirmed their agreement to the </a:t>
            </a:r>
            <a:r>
              <a:rPr lang="en-US" sz="1600" dirty="0" smtClean="0"/>
              <a:t>‘NWE+’</a:t>
            </a:r>
            <a:r>
              <a:rPr lang="en-US" sz="1600" b="1" dirty="0" smtClean="0">
                <a:solidFill>
                  <a:srgbClr val="83A644"/>
                </a:solidFill>
              </a:rPr>
              <a:t> </a:t>
            </a:r>
            <a:r>
              <a:rPr lang="en-US" sz="1600" dirty="0" smtClean="0"/>
              <a:t>PX’s.</a:t>
            </a:r>
          </a:p>
          <a:p>
            <a:pPr marL="355600" lvl="2" indent="0">
              <a:lnSpc>
                <a:spcPct val="110000"/>
              </a:lnSpc>
              <a:spcBef>
                <a:spcPts val="0"/>
              </a:spcBef>
              <a:spcAft>
                <a:spcPts val="0"/>
              </a:spcAft>
            </a:pPr>
            <a:endParaRPr lang="en-US" sz="2000" dirty="0" smtClean="0"/>
          </a:p>
          <a:p>
            <a:pPr marL="355600" lvl="2" indent="0">
              <a:lnSpc>
                <a:spcPct val="110000"/>
              </a:lnSpc>
              <a:spcBef>
                <a:spcPts val="0"/>
              </a:spcBef>
              <a:spcAft>
                <a:spcPts val="0"/>
              </a:spcAft>
            </a:pPr>
            <a:r>
              <a:rPr lang="en-US" sz="2000" dirty="0" smtClean="0"/>
              <a:t> PXs</a:t>
            </a:r>
            <a:r>
              <a:rPr lang="en-US" sz="2000" dirty="0" smtClean="0"/>
              <a:t>’ Cooperation Agreement (PCA)</a:t>
            </a:r>
          </a:p>
          <a:p>
            <a:pPr marL="812800" lvl="3" indent="0">
              <a:lnSpc>
                <a:spcPct val="110000"/>
              </a:lnSpc>
              <a:spcBef>
                <a:spcPts val="0"/>
              </a:spcBef>
              <a:spcAft>
                <a:spcPts val="0"/>
              </a:spcAft>
            </a:pPr>
            <a:r>
              <a:rPr lang="en-US" sz="1600" dirty="0" smtClean="0"/>
              <a:t> Agreement has been reached between the PX’s to enable the Agreement with DBAG to be </a:t>
            </a:r>
            <a:r>
              <a:rPr lang="en-US" sz="1600" dirty="0" smtClean="0"/>
              <a:t>signed</a:t>
            </a:r>
          </a:p>
          <a:p>
            <a:pPr marL="812800" lvl="3" indent="0">
              <a:lnSpc>
                <a:spcPct val="110000"/>
              </a:lnSpc>
              <a:spcBef>
                <a:spcPts val="0"/>
              </a:spcBef>
              <a:spcAft>
                <a:spcPts val="0"/>
              </a:spcAft>
              <a:buNone/>
            </a:pPr>
            <a:endParaRPr lang="en-US" sz="1600" dirty="0" smtClean="0"/>
          </a:p>
          <a:p>
            <a:pPr marL="355600" lvl="2" indent="0">
              <a:lnSpc>
                <a:spcPct val="110000"/>
              </a:lnSpc>
              <a:spcBef>
                <a:spcPts val="0"/>
              </a:spcBef>
              <a:spcAft>
                <a:spcPts val="0"/>
              </a:spcAft>
            </a:pPr>
            <a:r>
              <a:rPr lang="en-US" sz="2000" dirty="0" smtClean="0"/>
              <a:t> PX/TSO </a:t>
            </a:r>
            <a:r>
              <a:rPr lang="en-US" sz="2000" dirty="0" smtClean="0"/>
              <a:t>Joint Project </a:t>
            </a:r>
          </a:p>
          <a:p>
            <a:pPr marL="812800" lvl="4" indent="0">
              <a:lnSpc>
                <a:spcPct val="110000"/>
              </a:lnSpc>
              <a:spcBef>
                <a:spcPts val="0"/>
              </a:spcBef>
              <a:spcAft>
                <a:spcPts val="0"/>
              </a:spcAft>
              <a:buFontTx/>
              <a:buChar char="-"/>
            </a:pPr>
            <a:r>
              <a:rPr lang="en-US" sz="1600" dirty="0" smtClean="0"/>
              <a:t> Project Management Core Team established – program management coordination reflecting the Joint Project, PXs and TSOs. Core team meets weekly and reviews high level issues and resolution. </a:t>
            </a:r>
          </a:p>
          <a:p>
            <a:pPr marL="812800" lvl="4" indent="0">
              <a:lnSpc>
                <a:spcPct val="110000"/>
              </a:lnSpc>
              <a:spcBef>
                <a:spcPts val="0"/>
              </a:spcBef>
              <a:spcAft>
                <a:spcPts val="0"/>
              </a:spcAft>
              <a:buFontTx/>
              <a:buChar char="-"/>
            </a:pPr>
            <a:r>
              <a:rPr lang="en-US" sz="1600" dirty="0" smtClean="0"/>
              <a:t> Joint Steering Group, Co-ordination Team and 3 Task Forces (Legal, IT and Pre &amp; Post Coupling) are in place with members from both PX’s and TSO’s present in each</a:t>
            </a:r>
          </a:p>
          <a:p>
            <a:endParaRPr lang="en-GB" dirty="0"/>
          </a:p>
        </p:txBody>
      </p:sp>
      <p:grpSp>
        <p:nvGrpSpPr>
          <p:cNvPr id="14" name="Group 29"/>
          <p:cNvGrpSpPr/>
          <p:nvPr/>
        </p:nvGrpSpPr>
        <p:grpSpPr>
          <a:xfrm>
            <a:off x="54592" y="126683"/>
            <a:ext cx="1282889" cy="978786"/>
            <a:chOff x="4723121" y="3730610"/>
            <a:chExt cx="4305751" cy="3079765"/>
          </a:xfrm>
        </p:grpSpPr>
        <p:pic>
          <p:nvPicPr>
            <p:cNvPr id="15" name="Grafik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1" descr="C:\Users\EuroPEX\Documents\EuroPEX\Templates\Logos\Logo Triographics\Logo-Europex-CMJN.gif"/>
            <p:cNvPicPr>
              <a:picLocks noChangeAspect="1" noChangeArrowheads="1"/>
            </p:cNvPicPr>
            <p:nvPr/>
          </p:nvPicPr>
          <p:blipFill>
            <a:blip r:embed="rId5" cstate="print"/>
            <a:srcRect/>
            <a:stretch>
              <a:fillRect/>
            </a:stretch>
          </p:blipFill>
          <p:spPr bwMode="auto">
            <a:xfrm>
              <a:off x="7262219" y="5876935"/>
              <a:ext cx="1243604" cy="356837"/>
            </a:xfrm>
            <a:prstGeom prst="rect">
              <a:avLst/>
            </a:prstGeom>
            <a:noFill/>
            <a:ln w="9525">
              <a:noFill/>
              <a:miter lim="800000"/>
              <a:headEnd/>
              <a:tailEnd/>
            </a:ln>
          </p:spPr>
        </p:pic>
        <p:sp>
          <p:nvSpPr>
            <p:cNvPr id="18" name="Rectangle 17"/>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Image 88" descr="Logo_EPEX"/>
            <p:cNvPicPr>
              <a:picLocks noChangeAspect="1" noChangeArrowheads="1"/>
            </p:cNvPicPr>
            <p:nvPr/>
          </p:nvPicPr>
          <p:blipFill>
            <a:blip r:embed="rId6"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20"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48484" name="Image" r:id="rId7" imgW="1438537" imgH="527037" progId="">
                <p:embed/>
              </p:oleObj>
            </a:graphicData>
          </a:graphic>
        </p:graphicFrame>
        <p:pic>
          <p:nvPicPr>
            <p:cNvPr id="21" name="Picture 4"/>
            <p:cNvPicPr>
              <a:picLocks noChangeAspect="1" noChangeArrowheads="1"/>
            </p:cNvPicPr>
            <p:nvPr/>
          </p:nvPicPr>
          <p:blipFill>
            <a:blip r:embed="rId8" cstate="print"/>
            <a:srcRect/>
            <a:stretch>
              <a:fillRect/>
            </a:stretch>
          </p:blipFill>
          <p:spPr bwMode="auto">
            <a:xfrm>
              <a:off x="8401049" y="6514156"/>
              <a:ext cx="627823" cy="210494"/>
            </a:xfrm>
            <a:prstGeom prst="rect">
              <a:avLst/>
            </a:prstGeom>
            <a:noFill/>
            <a:ln w="9525">
              <a:noFill/>
              <a:miter lim="800000"/>
              <a:headEnd/>
              <a:tailEnd/>
            </a:ln>
          </p:spPr>
        </p:pic>
        <p:pic>
          <p:nvPicPr>
            <p:cNvPr id="22"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4" descr="Belpex_PPT_nieuw_formaat.jpg"/>
            <p:cNvPicPr>
              <a:picLocks noChangeAspect="1"/>
            </p:cNvPicPr>
            <p:nvPr/>
          </p:nvPicPr>
          <p:blipFill rotWithShape="1">
            <a:blip r:embed="rId10"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5627" y="188914"/>
            <a:ext cx="7485965" cy="940124"/>
          </a:xfrm>
        </p:spPr>
        <p:txBody>
          <a:bodyPr/>
          <a:lstStyle/>
          <a:p>
            <a:r>
              <a:rPr lang="en-GB" dirty="0" smtClean="0"/>
              <a:t>High level overview of current status (2)</a:t>
            </a:r>
            <a:endParaRPr lang="en-GB" dirty="0"/>
          </a:p>
        </p:txBody>
      </p:sp>
      <p:sp>
        <p:nvSpPr>
          <p:cNvPr id="3" name="Content Placeholder 2"/>
          <p:cNvSpPr>
            <a:spLocks noGrp="1"/>
          </p:cNvSpPr>
          <p:nvPr>
            <p:ph sz="quarter" idx="10"/>
          </p:nvPr>
        </p:nvSpPr>
        <p:spPr>
          <a:xfrm>
            <a:off x="87688" y="1448790"/>
            <a:ext cx="8932487" cy="5409209"/>
          </a:xfrm>
        </p:spPr>
        <p:txBody>
          <a:bodyPr/>
          <a:lstStyle/>
          <a:p>
            <a:pPr marL="355600" lvl="2" indent="0">
              <a:spcBef>
                <a:spcPts val="0"/>
              </a:spcBef>
              <a:spcAft>
                <a:spcPts val="0"/>
              </a:spcAft>
            </a:pPr>
            <a:r>
              <a:rPr lang="en-US" sz="2000" dirty="0" smtClean="0"/>
              <a:t> Delivery of Early Start Agreement (ESA) Step 1</a:t>
            </a:r>
          </a:p>
          <a:p>
            <a:pPr marL="812800" lvl="3" indent="0">
              <a:spcBef>
                <a:spcPts val="600"/>
              </a:spcBef>
              <a:spcAft>
                <a:spcPts val="0"/>
              </a:spcAft>
            </a:pPr>
            <a:r>
              <a:rPr lang="en-US" sz="1600" dirty="0" smtClean="0"/>
              <a:t> Progress has been made to complete this phase which </a:t>
            </a:r>
            <a:r>
              <a:rPr lang="de-DE" sz="1600" dirty="0" smtClean="0"/>
              <a:t>defines the content of the solution to be developed</a:t>
            </a:r>
          </a:p>
          <a:p>
            <a:pPr marL="1270000" lvl="4" indent="0">
              <a:spcBef>
                <a:spcPts val="600"/>
              </a:spcBef>
              <a:spcAft>
                <a:spcPts val="0"/>
              </a:spcAft>
            </a:pPr>
            <a:r>
              <a:rPr lang="de-DE" sz="1600" dirty="0" smtClean="0"/>
              <a:t> Investment in this phase provides the foundation for all parties</a:t>
            </a:r>
          </a:p>
          <a:p>
            <a:pPr marL="812800" lvl="3" indent="0">
              <a:spcBef>
                <a:spcPts val="600"/>
              </a:spcBef>
              <a:spcAft>
                <a:spcPts val="0"/>
              </a:spcAft>
            </a:pPr>
            <a:r>
              <a:rPr lang="de-DE" sz="1600" dirty="0" smtClean="0"/>
              <a:t> We are tackling challenging issues which are essential for the long term success of the project but which are taking time to resolve. These include:</a:t>
            </a:r>
          </a:p>
          <a:p>
            <a:pPr marL="1270000" lvl="4" indent="0">
              <a:spcBef>
                <a:spcPts val="600"/>
              </a:spcBef>
              <a:spcAft>
                <a:spcPts val="0"/>
              </a:spcAft>
            </a:pPr>
            <a:r>
              <a:rPr lang="de-DE" sz="1600" dirty="0" smtClean="0"/>
              <a:t> Equal Treatment</a:t>
            </a:r>
          </a:p>
          <a:p>
            <a:pPr marL="1270000" lvl="4" indent="0">
              <a:spcBef>
                <a:spcPts val="600"/>
              </a:spcBef>
              <a:spcAft>
                <a:spcPts val="0"/>
              </a:spcAft>
            </a:pPr>
            <a:r>
              <a:rPr lang="de-DE" sz="1600" dirty="0" smtClean="0"/>
              <a:t> Performance</a:t>
            </a:r>
          </a:p>
          <a:p>
            <a:pPr marL="1270000" lvl="4" indent="0">
              <a:spcBef>
                <a:spcPts val="600"/>
              </a:spcBef>
              <a:spcAft>
                <a:spcPts val="0"/>
              </a:spcAft>
            </a:pPr>
            <a:r>
              <a:rPr lang="de-DE" sz="1600" dirty="0" smtClean="0"/>
              <a:t> Testing</a:t>
            </a:r>
          </a:p>
          <a:p>
            <a:pPr marL="812800" lvl="3" indent="0">
              <a:spcBef>
                <a:spcPts val="600"/>
              </a:spcBef>
              <a:spcAft>
                <a:spcPts val="0"/>
              </a:spcAft>
            </a:pPr>
            <a:r>
              <a:rPr lang="de-DE" sz="1600" dirty="0" smtClean="0"/>
              <a:t> We have a plan to complete ESA Step 1 by Easter which remains a challenge. We have an approach to close open issues if any remain at </a:t>
            </a:r>
            <a:r>
              <a:rPr lang="de-DE" sz="1600" dirty="0" err="1" smtClean="0"/>
              <a:t>this</a:t>
            </a:r>
            <a:r>
              <a:rPr lang="de-DE" sz="1600" dirty="0" smtClean="0"/>
              <a:t> </a:t>
            </a:r>
            <a:r>
              <a:rPr lang="de-DE" sz="1600" dirty="0" err="1" smtClean="0"/>
              <a:t>point</a:t>
            </a:r>
            <a:endParaRPr lang="de-DE" sz="1600" dirty="0" smtClean="0"/>
          </a:p>
          <a:p>
            <a:pPr marL="812800" lvl="3" indent="0">
              <a:spcBef>
                <a:spcPts val="600"/>
              </a:spcBef>
              <a:spcAft>
                <a:spcPts val="0"/>
              </a:spcAft>
              <a:buNone/>
            </a:pPr>
            <a:endParaRPr lang="de-DE" sz="1800" dirty="0" smtClean="0"/>
          </a:p>
          <a:p>
            <a:pPr marL="355600" lvl="2" indent="0">
              <a:spcBef>
                <a:spcPts val="600"/>
              </a:spcBef>
              <a:spcAft>
                <a:spcPts val="0"/>
              </a:spcAft>
            </a:pPr>
            <a:r>
              <a:rPr lang="en-US" sz="2000" dirty="0" smtClean="0"/>
              <a:t> Initial </a:t>
            </a:r>
            <a:r>
              <a:rPr lang="en-US" sz="2000" dirty="0" smtClean="0"/>
              <a:t>ideas have been shared on developing the future model for shipping and nomination</a:t>
            </a:r>
          </a:p>
        </p:txBody>
      </p:sp>
      <p:grpSp>
        <p:nvGrpSpPr>
          <p:cNvPr id="15" name="Group 29"/>
          <p:cNvGrpSpPr/>
          <p:nvPr/>
        </p:nvGrpSpPr>
        <p:grpSpPr>
          <a:xfrm>
            <a:off x="54592" y="126683"/>
            <a:ext cx="1282889" cy="978786"/>
            <a:chOff x="4723121" y="3730610"/>
            <a:chExt cx="4305751" cy="3079765"/>
          </a:xfrm>
        </p:grpSpPr>
        <p:pic>
          <p:nvPicPr>
            <p:cNvPr id="16" name="Grafik 1"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1" descr="C:\Users\EuroPEX\Documents\EuroPEX\Templates\Logos\Logo Triographics\Logo-Europex-CMJN.gif"/>
            <p:cNvPicPr>
              <a:picLocks noChangeAspect="1" noChangeArrowheads="1"/>
            </p:cNvPicPr>
            <p:nvPr/>
          </p:nvPicPr>
          <p:blipFill>
            <a:blip r:embed="rId4" cstate="print"/>
            <a:srcRect/>
            <a:stretch>
              <a:fillRect/>
            </a:stretch>
          </p:blipFill>
          <p:spPr bwMode="auto">
            <a:xfrm>
              <a:off x="7262219" y="5876935"/>
              <a:ext cx="1243604" cy="356837"/>
            </a:xfrm>
            <a:prstGeom prst="rect">
              <a:avLst/>
            </a:prstGeom>
            <a:noFill/>
            <a:ln w="9525">
              <a:noFill/>
              <a:miter lim="800000"/>
              <a:headEnd/>
              <a:tailEnd/>
            </a:ln>
          </p:spPr>
        </p:pic>
        <p:sp>
          <p:nvSpPr>
            <p:cNvPr id="19" name="Rectangle 18"/>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Image 88" descr="Logo_EPEX"/>
            <p:cNvPicPr>
              <a:picLocks noChangeAspect="1" noChangeArrowheads="1"/>
            </p:cNvPicPr>
            <p:nvPr/>
          </p:nvPicPr>
          <p:blipFill>
            <a:blip r:embed="rId5"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21"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35877" name="Image" r:id="rId6" imgW="1438537" imgH="527037" progId="">
                <p:embed/>
              </p:oleObj>
            </a:graphicData>
          </a:graphic>
        </p:graphicFrame>
        <p:pic>
          <p:nvPicPr>
            <p:cNvPr id="22" name="Picture 4"/>
            <p:cNvPicPr>
              <a:picLocks noChangeAspect="1" noChangeArrowheads="1"/>
            </p:cNvPicPr>
            <p:nvPr/>
          </p:nvPicPr>
          <p:blipFill>
            <a:blip r:embed="rId7" cstate="print"/>
            <a:srcRect/>
            <a:stretch>
              <a:fillRect/>
            </a:stretch>
          </p:blipFill>
          <p:spPr bwMode="auto">
            <a:xfrm>
              <a:off x="8401049" y="6514156"/>
              <a:ext cx="627823" cy="210494"/>
            </a:xfrm>
            <a:prstGeom prst="rect">
              <a:avLst/>
            </a:prstGeom>
            <a:noFill/>
            <a:ln w="9525">
              <a:noFill/>
              <a:miter lim="800000"/>
              <a:headEnd/>
              <a:tailEnd/>
            </a:ln>
          </p:spPr>
        </p:pic>
        <p:pic>
          <p:nvPicPr>
            <p:cNvPr id="23"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4" descr="Belpex_PPT_nieuw_formaat.jpg"/>
            <p:cNvPicPr>
              <a:picLocks noChangeAspect="1"/>
            </p:cNvPicPr>
            <p:nvPr/>
          </p:nvPicPr>
          <p:blipFill rotWithShape="1">
            <a:blip r:embed="rId9"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6" name="Rechte verbindingslijn met pijl 84"/>
          <p:cNvCxnSpPr>
            <a:stCxn id="43" idx="3"/>
          </p:cNvCxnSpPr>
          <p:nvPr/>
        </p:nvCxnSpPr>
        <p:spPr>
          <a:xfrm flipH="1" flipV="1">
            <a:off x="2489898" y="4824187"/>
            <a:ext cx="9525" cy="107884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52" hidden="1"/>
          <p:cNvGraphicFramePr>
            <a:graphicFrameLocks noChangeAspect="1"/>
          </p:cNvGraphicFramePr>
          <p:nvPr>
            <p:extLst>
              <p:ext uri="{D42A27DB-BD31-4B8C-83A1-F6EECF244321}">
                <p14:modId xmlns:p14="http://schemas.microsoft.com/office/powerpoint/2010/main" xmlns="" val="1993654612"/>
              </p:ext>
            </p:extLst>
          </p:nvPr>
        </p:nvGraphicFramePr>
        <p:xfrm>
          <a:off x="1588" y="1588"/>
          <a:ext cx="1587" cy="1587"/>
        </p:xfrm>
        <a:graphic>
          <a:graphicData uri="http://schemas.openxmlformats.org/presentationml/2006/ole">
            <p:oleObj spid="_x0000_s129084" name="think-cell Slide" r:id="rId4" imgW="270" imgH="270" progId="">
              <p:embed/>
            </p:oleObj>
          </a:graphicData>
        </a:graphic>
      </p:graphicFrame>
      <p:sp>
        <p:nvSpPr>
          <p:cNvPr id="2" name="Titel 1"/>
          <p:cNvSpPr>
            <a:spLocks noGrp="1"/>
          </p:cNvSpPr>
          <p:nvPr>
            <p:ph type="title"/>
          </p:nvPr>
        </p:nvSpPr>
        <p:spPr>
          <a:xfrm>
            <a:off x="1318331" y="135023"/>
            <a:ext cx="7485965" cy="940124"/>
          </a:xfrm>
        </p:spPr>
        <p:txBody>
          <a:bodyPr/>
          <a:lstStyle/>
          <a:p>
            <a:r>
              <a:rPr lang="nl-NL" dirty="0" smtClean="0"/>
              <a:t>XBID Joint project approach</a:t>
            </a:r>
            <a:endParaRPr lang="nl-NL" dirty="0"/>
          </a:p>
        </p:txBody>
      </p:sp>
      <p:cxnSp>
        <p:nvCxnSpPr>
          <p:cNvPr id="85" name="Rechte verbindingslijn met pijl 84"/>
          <p:cNvCxnSpPr/>
          <p:nvPr/>
        </p:nvCxnSpPr>
        <p:spPr>
          <a:xfrm flipH="1" flipV="1">
            <a:off x="6099873" y="2052412"/>
            <a:ext cx="34300" cy="3885883"/>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flipH="1" flipV="1">
            <a:off x="2823273" y="2852512"/>
            <a:ext cx="3" cy="781056"/>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4" name="Punthaak 13"/>
          <p:cNvSpPr/>
          <p:nvPr/>
        </p:nvSpPr>
        <p:spPr>
          <a:xfrm>
            <a:off x="565848" y="4290787"/>
            <a:ext cx="5562600" cy="54858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a:t>Coordinate</a:t>
            </a:r>
            <a:r>
              <a:rPr lang="de-DE" sz="1050" dirty="0"/>
              <a:t> Design </a:t>
            </a:r>
            <a:r>
              <a:rPr lang="de-DE" sz="1050" dirty="0" err="1"/>
              <a:t>and</a:t>
            </a:r>
            <a:r>
              <a:rPr lang="de-DE" sz="1050" dirty="0"/>
              <a:t> Development </a:t>
            </a:r>
            <a:r>
              <a:rPr lang="de-DE" sz="1050" dirty="0" err="1"/>
              <a:t>of</a:t>
            </a:r>
            <a:r>
              <a:rPr lang="de-DE" sz="1050" dirty="0"/>
              <a:t> Interim Solution</a:t>
            </a:r>
          </a:p>
          <a:p>
            <a:pPr algn="ctr"/>
            <a:r>
              <a:rPr lang="de-DE" sz="1050" dirty="0"/>
              <a:t>(</a:t>
            </a:r>
            <a:r>
              <a:rPr lang="de-DE" sz="1050" dirty="0" err="1"/>
              <a:t>monitoring</a:t>
            </a:r>
            <a:r>
              <a:rPr lang="de-DE" sz="1050" dirty="0"/>
              <a:t> </a:t>
            </a:r>
            <a:r>
              <a:rPr lang="de-DE" sz="1050" dirty="0" err="1" smtClean="0"/>
              <a:t>and</a:t>
            </a:r>
            <a:r>
              <a:rPr lang="de-DE" sz="1050" dirty="0" smtClean="0"/>
              <a:t> </a:t>
            </a:r>
            <a:r>
              <a:rPr lang="de-DE" sz="1050" dirty="0" err="1" smtClean="0"/>
              <a:t>directing</a:t>
            </a:r>
            <a:r>
              <a:rPr lang="de-DE" sz="1050" dirty="0" smtClean="0"/>
              <a:t>)</a:t>
            </a:r>
            <a:endParaRPr lang="nl-NL" sz="1050" dirty="0"/>
          </a:p>
        </p:txBody>
      </p:sp>
      <p:sp>
        <p:nvSpPr>
          <p:cNvPr id="43" name="Punthaak 42"/>
          <p:cNvSpPr/>
          <p:nvPr/>
        </p:nvSpPr>
        <p:spPr>
          <a:xfrm>
            <a:off x="594424" y="5624725"/>
            <a:ext cx="1904999" cy="556612"/>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t>Project </a:t>
            </a:r>
            <a:r>
              <a:rPr lang="de-DE" sz="1100" dirty="0" err="1" smtClean="0"/>
              <a:t>under</a:t>
            </a:r>
            <a:r>
              <a:rPr lang="de-DE" sz="1100" dirty="0" smtClean="0"/>
              <a:t> ESA</a:t>
            </a:r>
            <a:endParaRPr lang="nl-NL" sz="1100" dirty="0"/>
          </a:p>
        </p:txBody>
      </p:sp>
      <p:sp>
        <p:nvSpPr>
          <p:cNvPr id="44" name="Punthaak 43"/>
          <p:cNvSpPr/>
          <p:nvPr/>
        </p:nvSpPr>
        <p:spPr>
          <a:xfrm>
            <a:off x="2708973" y="1538062"/>
            <a:ext cx="6048374" cy="525639"/>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t>Local</a:t>
            </a:r>
            <a:r>
              <a:rPr lang="de-DE" sz="1400" dirty="0" smtClean="0"/>
              <a:t> /Regional </a:t>
            </a:r>
            <a:r>
              <a:rPr lang="de-DE" sz="1400" dirty="0" err="1" smtClean="0"/>
              <a:t>Implementation</a:t>
            </a:r>
            <a:r>
              <a:rPr lang="de-DE" sz="1400" dirty="0" smtClean="0"/>
              <a:t> Projects</a:t>
            </a:r>
            <a:endParaRPr lang="nl-NL" sz="1400" dirty="0"/>
          </a:p>
        </p:txBody>
      </p:sp>
      <p:sp>
        <p:nvSpPr>
          <p:cNvPr id="33" name="Punthaak 32"/>
          <p:cNvSpPr/>
          <p:nvPr/>
        </p:nvSpPr>
        <p:spPr>
          <a:xfrm>
            <a:off x="2718498" y="3357336"/>
            <a:ext cx="5924550" cy="5810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1100" dirty="0" smtClean="0"/>
              <a:t>Follow-</a:t>
            </a:r>
            <a:r>
              <a:rPr lang="de-DE" sz="1100" dirty="0" err="1" smtClean="0"/>
              <a:t>up</a:t>
            </a:r>
            <a:r>
              <a:rPr lang="de-DE" sz="1100" dirty="0" smtClean="0"/>
              <a:t>/</a:t>
            </a:r>
            <a:r>
              <a:rPr lang="de-DE" sz="1100" dirty="0" err="1" smtClean="0"/>
              <a:t>coordinate</a:t>
            </a:r>
            <a:r>
              <a:rPr lang="de-DE" sz="1100" dirty="0" smtClean="0"/>
              <a:t> </a:t>
            </a:r>
            <a:r>
              <a:rPr lang="de-DE" sz="1100" dirty="0" err="1"/>
              <a:t>i</a:t>
            </a:r>
            <a:r>
              <a:rPr lang="de-DE" sz="1100" dirty="0" err="1" smtClean="0"/>
              <a:t>mplementation</a:t>
            </a:r>
            <a:r>
              <a:rPr lang="de-DE" sz="1100" dirty="0" smtClean="0"/>
              <a:t> </a:t>
            </a:r>
            <a:r>
              <a:rPr lang="de-DE" sz="1100" dirty="0" err="1"/>
              <a:t>of</a:t>
            </a:r>
            <a:r>
              <a:rPr lang="de-DE" sz="1100" dirty="0"/>
              <a:t> </a:t>
            </a:r>
            <a:endParaRPr lang="de-DE" sz="1100" dirty="0" smtClean="0"/>
          </a:p>
          <a:p>
            <a:pPr algn="ctr"/>
            <a:r>
              <a:rPr lang="de-DE" sz="1100" dirty="0" smtClean="0"/>
              <a:t>Interim Solution</a:t>
            </a:r>
            <a:endParaRPr lang="de-DE" sz="1100" dirty="0"/>
          </a:p>
        </p:txBody>
      </p:sp>
      <p:sp>
        <p:nvSpPr>
          <p:cNvPr id="56" name="Rechthoek 55"/>
          <p:cNvSpPr/>
          <p:nvPr/>
        </p:nvSpPr>
        <p:spPr>
          <a:xfrm>
            <a:off x="1518348" y="2376263"/>
            <a:ext cx="2095500" cy="523874"/>
          </a:xfrm>
          <a:prstGeom prst="rect">
            <a:avLst/>
          </a:prstGeom>
          <a:solidFill>
            <a:srgbClr val="83A6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r>
              <a:rPr lang="nl-NL" sz="1100" dirty="0" err="1" smtClean="0"/>
              <a:t>Roadmap</a:t>
            </a:r>
            <a:r>
              <a:rPr lang="nl-NL" sz="1100" dirty="0" smtClean="0"/>
              <a:t> interim Solution</a:t>
            </a:r>
          </a:p>
          <a:p>
            <a:pPr marL="171450" indent="-171450"/>
            <a:r>
              <a:rPr lang="nl-NL" sz="1100" dirty="0" err="1" smtClean="0"/>
              <a:t>LIPs</a:t>
            </a:r>
            <a:r>
              <a:rPr lang="nl-NL" sz="1100" dirty="0" smtClean="0"/>
              <a:t> </a:t>
            </a:r>
            <a:r>
              <a:rPr lang="nl-NL" sz="1100" dirty="0" err="1" smtClean="0"/>
              <a:t>framework</a:t>
            </a:r>
            <a:r>
              <a:rPr lang="nl-NL" sz="1100" dirty="0" smtClean="0"/>
              <a:t> </a:t>
            </a:r>
            <a:r>
              <a:rPr lang="nl-NL" sz="1100" dirty="0" err="1" smtClean="0"/>
              <a:t>conditions</a:t>
            </a:r>
            <a:r>
              <a:rPr lang="nl-NL" sz="1100" dirty="0" smtClean="0"/>
              <a:t> </a:t>
            </a:r>
            <a:r>
              <a:rPr lang="nl-NL" sz="1100" dirty="0" err="1" smtClean="0"/>
              <a:t>satisfied</a:t>
            </a:r>
            <a:endParaRPr lang="de-DE" sz="1100" dirty="0"/>
          </a:p>
        </p:txBody>
      </p:sp>
      <p:sp>
        <p:nvSpPr>
          <p:cNvPr id="91" name="Rechthoek 90"/>
          <p:cNvSpPr/>
          <p:nvPr/>
        </p:nvSpPr>
        <p:spPr>
          <a:xfrm>
            <a:off x="5343689" y="4948012"/>
            <a:ext cx="1446736" cy="5905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XBID Interim </a:t>
            </a:r>
            <a:r>
              <a:rPr lang="nl-NL" sz="1100" dirty="0" err="1"/>
              <a:t>Solution</a:t>
            </a:r>
            <a:r>
              <a:rPr lang="nl-NL" sz="1100" dirty="0"/>
              <a:t> </a:t>
            </a:r>
            <a:r>
              <a:rPr lang="nl-NL" sz="1100" dirty="0" err="1" smtClean="0"/>
              <a:t>delivered</a:t>
            </a:r>
            <a:r>
              <a:rPr lang="nl-NL" sz="1100" dirty="0" smtClean="0"/>
              <a:t> and </a:t>
            </a:r>
            <a:r>
              <a:rPr lang="nl-NL" sz="1100" dirty="0" err="1" smtClean="0"/>
              <a:t>accepted</a:t>
            </a:r>
            <a:r>
              <a:rPr lang="nl-NL" sz="1100" dirty="0" smtClean="0"/>
              <a:t>  </a:t>
            </a:r>
            <a:endParaRPr lang="de-DE" sz="1100" dirty="0"/>
          </a:p>
        </p:txBody>
      </p:sp>
      <p:sp>
        <p:nvSpPr>
          <p:cNvPr id="63" name="Punthaak 62"/>
          <p:cNvSpPr/>
          <p:nvPr/>
        </p:nvSpPr>
        <p:spPr>
          <a:xfrm>
            <a:off x="2366074" y="5624227"/>
            <a:ext cx="3800474" cy="556612"/>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smtClean="0"/>
              <a:t>Project </a:t>
            </a:r>
            <a:r>
              <a:rPr lang="de-DE" sz="1100" dirty="0" err="1" smtClean="0"/>
              <a:t>under</a:t>
            </a:r>
            <a:r>
              <a:rPr lang="de-DE" sz="1100" dirty="0" smtClean="0"/>
              <a:t> </a:t>
            </a:r>
            <a:r>
              <a:rPr lang="de-DE" sz="1100" dirty="0" err="1" smtClean="0"/>
              <a:t>contract</a:t>
            </a:r>
            <a:endParaRPr lang="nl-NL" sz="1100" dirty="0"/>
          </a:p>
        </p:txBody>
      </p:sp>
      <p:sp>
        <p:nvSpPr>
          <p:cNvPr id="66" name="Rechthoek 65"/>
          <p:cNvSpPr/>
          <p:nvPr/>
        </p:nvSpPr>
        <p:spPr>
          <a:xfrm>
            <a:off x="1813623" y="4971394"/>
            <a:ext cx="1228725" cy="5322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smtClean="0"/>
              <a:t>D&amp;D contract</a:t>
            </a:r>
          </a:p>
          <a:p>
            <a:pPr algn="ctr"/>
            <a:r>
              <a:rPr lang="nl-NL" sz="1100" dirty="0" smtClean="0"/>
              <a:t>Business Blueprint </a:t>
            </a:r>
            <a:endParaRPr lang="de-DE" sz="1100" dirty="0"/>
          </a:p>
        </p:txBody>
      </p:sp>
      <p:cxnSp>
        <p:nvCxnSpPr>
          <p:cNvPr id="21" name="Rechte verbindingslijn met pijl 20"/>
          <p:cNvCxnSpPr/>
          <p:nvPr/>
        </p:nvCxnSpPr>
        <p:spPr>
          <a:xfrm flipV="1">
            <a:off x="3842137" y="5410400"/>
            <a:ext cx="7491" cy="20253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Punthaak 13"/>
          <p:cNvSpPr/>
          <p:nvPr/>
        </p:nvSpPr>
        <p:spPr>
          <a:xfrm>
            <a:off x="537274" y="3338287"/>
            <a:ext cx="2276474" cy="609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smtClean="0"/>
          </a:p>
          <a:p>
            <a:pPr algn="ctr"/>
            <a:r>
              <a:rPr lang="nl-NL" sz="1050" dirty="0" err="1" smtClean="0"/>
              <a:t>Common</a:t>
            </a:r>
            <a:r>
              <a:rPr lang="nl-NL" sz="1050" dirty="0" smtClean="0"/>
              <a:t> </a:t>
            </a:r>
            <a:r>
              <a:rPr lang="nl-NL" sz="1050" dirty="0" err="1" smtClean="0"/>
              <a:t>framework</a:t>
            </a:r>
            <a:r>
              <a:rPr lang="nl-NL" sz="1050" dirty="0" smtClean="0"/>
              <a:t> </a:t>
            </a:r>
            <a:r>
              <a:rPr lang="nl-NL" sz="1050" dirty="0" err="1" smtClean="0"/>
              <a:t>for</a:t>
            </a:r>
            <a:r>
              <a:rPr lang="nl-NL" sz="1050" dirty="0" smtClean="0"/>
              <a:t> pre- and </a:t>
            </a:r>
            <a:r>
              <a:rPr lang="nl-NL" sz="1050" dirty="0" err="1" smtClean="0"/>
              <a:t>postcoupling</a:t>
            </a:r>
            <a:endParaRPr lang="nl-NL" sz="1050" dirty="0" smtClean="0"/>
          </a:p>
          <a:p>
            <a:pPr algn="ctr"/>
            <a:endParaRPr lang="nl-NL" sz="1050" dirty="0"/>
          </a:p>
        </p:txBody>
      </p:sp>
      <p:sp>
        <p:nvSpPr>
          <p:cNvPr id="45" name="Punthaak 43"/>
          <p:cNvSpPr/>
          <p:nvPr/>
        </p:nvSpPr>
        <p:spPr>
          <a:xfrm>
            <a:off x="442024" y="1538062"/>
            <a:ext cx="2333624" cy="525639"/>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 </a:t>
            </a:r>
            <a:r>
              <a:rPr lang="de-DE" sz="1100" dirty="0" smtClean="0"/>
              <a:t>Design Local /regional Implementation </a:t>
            </a:r>
            <a:r>
              <a:rPr lang="de-DE" sz="1200" dirty="0" smtClean="0"/>
              <a:t>projects (LIPs)</a:t>
            </a:r>
            <a:endParaRPr lang="nl-NL" sz="1200" dirty="0"/>
          </a:p>
        </p:txBody>
      </p:sp>
      <p:sp>
        <p:nvSpPr>
          <p:cNvPr id="49" name="Rechthoek 104"/>
          <p:cNvSpPr/>
          <p:nvPr/>
        </p:nvSpPr>
        <p:spPr>
          <a:xfrm>
            <a:off x="3699573" y="2384710"/>
            <a:ext cx="4610100" cy="53222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smtClean="0"/>
              <a:t>Roadmap</a:t>
            </a:r>
            <a:r>
              <a:rPr lang="nl-NL" sz="1100" dirty="0" smtClean="0"/>
              <a:t> info </a:t>
            </a:r>
            <a:r>
              <a:rPr lang="nl-NL" sz="1100" dirty="0" err="1" smtClean="0"/>
              <a:t>from</a:t>
            </a:r>
            <a:r>
              <a:rPr lang="nl-NL" sz="1100" dirty="0" smtClean="0"/>
              <a:t> </a:t>
            </a:r>
            <a:r>
              <a:rPr lang="nl-NL" sz="1100" dirty="0" err="1" smtClean="0"/>
              <a:t>LIPs</a:t>
            </a:r>
            <a:endParaRPr lang="de-DE" sz="1100" dirty="0"/>
          </a:p>
        </p:txBody>
      </p:sp>
      <p:cxnSp>
        <p:nvCxnSpPr>
          <p:cNvPr id="69" name="Rechte verbindingslijn met pijl 30"/>
          <p:cNvCxnSpPr/>
          <p:nvPr/>
        </p:nvCxnSpPr>
        <p:spPr>
          <a:xfrm flipH="1">
            <a:off x="2794698" y="1791738"/>
            <a:ext cx="745" cy="603574"/>
          </a:xfrm>
          <a:prstGeom prst="straightConnector1">
            <a:avLst/>
          </a:prstGeom>
          <a:ln w="25400">
            <a:solidFill>
              <a:srgbClr val="83A644"/>
            </a:solidFill>
            <a:tailEnd type="arrow"/>
          </a:ln>
        </p:spPr>
        <p:style>
          <a:lnRef idx="1">
            <a:schemeClr val="accent1"/>
          </a:lnRef>
          <a:fillRef idx="0">
            <a:schemeClr val="accent1"/>
          </a:fillRef>
          <a:effectRef idx="0">
            <a:schemeClr val="accent1"/>
          </a:effectRef>
          <a:fontRef idx="minor">
            <a:schemeClr val="tx1"/>
          </a:fontRef>
        </p:style>
      </p:cxnSp>
      <p:cxnSp>
        <p:nvCxnSpPr>
          <p:cNvPr id="72" name="Rechte verbindingslijn met pijl 37"/>
          <p:cNvCxnSpPr/>
          <p:nvPr/>
        </p:nvCxnSpPr>
        <p:spPr>
          <a:xfrm flipV="1">
            <a:off x="4385373" y="2928712"/>
            <a:ext cx="0" cy="457200"/>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7" name="Rechte verbindingslijn met pijl 37"/>
          <p:cNvCxnSpPr/>
          <p:nvPr/>
        </p:nvCxnSpPr>
        <p:spPr>
          <a:xfrm flipV="1">
            <a:off x="5356923" y="2900137"/>
            <a:ext cx="0" cy="457200"/>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8" name="Rechte verbindingslijn met pijl 37"/>
          <p:cNvCxnSpPr/>
          <p:nvPr/>
        </p:nvCxnSpPr>
        <p:spPr>
          <a:xfrm flipV="1">
            <a:off x="6661848" y="2900137"/>
            <a:ext cx="0" cy="457200"/>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9" name="Rechte verbindingslijn met pijl 37"/>
          <p:cNvCxnSpPr/>
          <p:nvPr/>
        </p:nvCxnSpPr>
        <p:spPr>
          <a:xfrm flipV="1">
            <a:off x="7614348" y="2919187"/>
            <a:ext cx="0" cy="457200"/>
          </a:xfrm>
          <a:prstGeom prst="straightConnector1">
            <a:avLst/>
          </a:prstGeom>
          <a:ln w="25400">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80" name="Rechte verbindingslijn met pijl 30"/>
          <p:cNvCxnSpPr/>
          <p:nvPr/>
        </p:nvCxnSpPr>
        <p:spPr>
          <a:xfrm>
            <a:off x="4375848" y="2071462"/>
            <a:ext cx="0" cy="333375"/>
          </a:xfrm>
          <a:prstGeom prst="straightConnector1">
            <a:avLst/>
          </a:prstGeom>
          <a:ln w="25400">
            <a:solidFill>
              <a:srgbClr val="83A644"/>
            </a:solidFill>
            <a:tailEnd type="arrow"/>
          </a:ln>
        </p:spPr>
        <p:style>
          <a:lnRef idx="1">
            <a:schemeClr val="accent1"/>
          </a:lnRef>
          <a:fillRef idx="0">
            <a:schemeClr val="accent1"/>
          </a:fillRef>
          <a:effectRef idx="0">
            <a:schemeClr val="accent1"/>
          </a:effectRef>
          <a:fontRef idx="minor">
            <a:schemeClr val="tx1"/>
          </a:fontRef>
        </p:style>
      </p:cxnSp>
      <p:cxnSp>
        <p:nvCxnSpPr>
          <p:cNvPr id="83" name="Rechte verbindingslijn met pijl 30"/>
          <p:cNvCxnSpPr/>
          <p:nvPr/>
        </p:nvCxnSpPr>
        <p:spPr>
          <a:xfrm>
            <a:off x="5366448" y="2052412"/>
            <a:ext cx="0" cy="333375"/>
          </a:xfrm>
          <a:prstGeom prst="straightConnector1">
            <a:avLst/>
          </a:prstGeom>
          <a:ln w="25400">
            <a:solidFill>
              <a:srgbClr val="83A644"/>
            </a:solidFill>
            <a:tailEnd type="arrow"/>
          </a:ln>
        </p:spPr>
        <p:style>
          <a:lnRef idx="1">
            <a:schemeClr val="accent1"/>
          </a:lnRef>
          <a:fillRef idx="0">
            <a:schemeClr val="accent1"/>
          </a:fillRef>
          <a:effectRef idx="0">
            <a:schemeClr val="accent1"/>
          </a:effectRef>
          <a:fontRef idx="minor">
            <a:schemeClr val="tx1"/>
          </a:fontRef>
        </p:style>
      </p:cxnSp>
      <p:cxnSp>
        <p:nvCxnSpPr>
          <p:cNvPr id="84" name="Rechte verbindingslijn met pijl 30"/>
          <p:cNvCxnSpPr/>
          <p:nvPr/>
        </p:nvCxnSpPr>
        <p:spPr>
          <a:xfrm>
            <a:off x="6671373" y="2071462"/>
            <a:ext cx="0" cy="333375"/>
          </a:xfrm>
          <a:prstGeom prst="straightConnector1">
            <a:avLst/>
          </a:prstGeom>
          <a:ln w="25400">
            <a:solidFill>
              <a:srgbClr val="83A644"/>
            </a:solidFill>
            <a:tailEnd type="arrow"/>
          </a:ln>
        </p:spPr>
        <p:style>
          <a:lnRef idx="1">
            <a:schemeClr val="accent1"/>
          </a:lnRef>
          <a:fillRef idx="0">
            <a:schemeClr val="accent1"/>
          </a:fillRef>
          <a:effectRef idx="0">
            <a:schemeClr val="accent1"/>
          </a:effectRef>
          <a:fontRef idx="minor">
            <a:schemeClr val="tx1"/>
          </a:fontRef>
        </p:style>
      </p:cxnSp>
      <p:cxnSp>
        <p:nvCxnSpPr>
          <p:cNvPr id="86" name="Rechte verbindingslijn met pijl 30"/>
          <p:cNvCxnSpPr/>
          <p:nvPr/>
        </p:nvCxnSpPr>
        <p:spPr>
          <a:xfrm>
            <a:off x="7633398" y="2052412"/>
            <a:ext cx="0" cy="333375"/>
          </a:xfrm>
          <a:prstGeom prst="straightConnector1">
            <a:avLst/>
          </a:prstGeom>
          <a:ln w="25400">
            <a:solidFill>
              <a:srgbClr val="83A644"/>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9"/>
          <p:cNvGrpSpPr/>
          <p:nvPr/>
        </p:nvGrpSpPr>
        <p:grpSpPr>
          <a:xfrm>
            <a:off x="54592" y="126683"/>
            <a:ext cx="1282889" cy="978786"/>
            <a:chOff x="4723121" y="3730610"/>
            <a:chExt cx="4305751" cy="3079765"/>
          </a:xfrm>
        </p:grpSpPr>
        <p:pic>
          <p:nvPicPr>
            <p:cNvPr id="31" name="Grafik 1" descr="image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31"/>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11" descr="C:\Users\EuroPEX\Documents\EuroPEX\Templates\Logos\Logo Triographics\Logo-Europex-CMJN.gif"/>
            <p:cNvPicPr>
              <a:picLocks noChangeAspect="1" noChangeArrowheads="1"/>
            </p:cNvPicPr>
            <p:nvPr/>
          </p:nvPicPr>
          <p:blipFill>
            <a:blip r:embed="rId6" cstate="print"/>
            <a:srcRect/>
            <a:stretch>
              <a:fillRect/>
            </a:stretch>
          </p:blipFill>
          <p:spPr bwMode="auto">
            <a:xfrm>
              <a:off x="7262219" y="5876935"/>
              <a:ext cx="1243604" cy="356837"/>
            </a:xfrm>
            <a:prstGeom prst="rect">
              <a:avLst/>
            </a:prstGeom>
            <a:noFill/>
            <a:ln w="9525">
              <a:noFill/>
              <a:miter lim="800000"/>
              <a:headEnd/>
              <a:tailEnd/>
            </a:ln>
          </p:spPr>
        </p:pic>
        <p:sp>
          <p:nvSpPr>
            <p:cNvPr id="35" name="Rectangle 34"/>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Image 88" descr="Logo_EPEX"/>
            <p:cNvPicPr>
              <a:picLocks noChangeAspect="1" noChangeArrowheads="1"/>
            </p:cNvPicPr>
            <p:nvPr/>
          </p:nvPicPr>
          <p:blipFill>
            <a:blip r:embed="rId7"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37"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29085" name="Image" r:id="rId8" imgW="1438537" imgH="527037" progId="">
                <p:embed/>
              </p:oleObj>
            </a:graphicData>
          </a:graphic>
        </p:graphicFrame>
        <p:pic>
          <p:nvPicPr>
            <p:cNvPr id="40" name="Picture 4"/>
            <p:cNvPicPr>
              <a:picLocks noChangeAspect="1" noChangeArrowheads="1"/>
            </p:cNvPicPr>
            <p:nvPr/>
          </p:nvPicPr>
          <p:blipFill>
            <a:blip r:embed="rId9" cstate="print"/>
            <a:srcRect/>
            <a:stretch>
              <a:fillRect/>
            </a:stretch>
          </p:blipFill>
          <p:spPr bwMode="auto">
            <a:xfrm>
              <a:off x="8401049" y="6514156"/>
              <a:ext cx="627823" cy="210494"/>
            </a:xfrm>
            <a:prstGeom prst="rect">
              <a:avLst/>
            </a:prstGeom>
            <a:noFill/>
            <a:ln w="9525">
              <a:noFill/>
              <a:miter lim="800000"/>
              <a:headEnd/>
              <a:tailEnd/>
            </a:ln>
          </p:spPr>
        </p:pic>
        <p:pic>
          <p:nvPicPr>
            <p:cNvPr id="41" name="Picture 2"/>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4" descr="Belpex_PPT_nieuw_formaat.jpg"/>
            <p:cNvPicPr>
              <a:picLocks noChangeAspect="1"/>
            </p:cNvPicPr>
            <p:nvPr/>
          </p:nvPicPr>
          <p:blipFill rotWithShape="1">
            <a:blip r:embed="rId11"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65637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1035" y="188914"/>
            <a:ext cx="7485965" cy="940124"/>
          </a:xfrm>
        </p:spPr>
        <p:txBody>
          <a:bodyPr/>
          <a:lstStyle/>
          <a:p>
            <a:r>
              <a:rPr lang="nl-NL" dirty="0" smtClean="0"/>
              <a:t>High level PX project plan with DBAG</a:t>
            </a:r>
            <a:endParaRPr lang="nl-NL" dirty="0"/>
          </a:p>
        </p:txBody>
      </p:sp>
      <p:sp>
        <p:nvSpPr>
          <p:cNvPr id="5" name="Pentagon 4"/>
          <p:cNvSpPr/>
          <p:nvPr/>
        </p:nvSpPr>
        <p:spPr>
          <a:xfrm>
            <a:off x="251520" y="2297972"/>
            <a:ext cx="1224136" cy="1012171"/>
          </a:xfrm>
          <a:prstGeom prst="homePlate">
            <a:avLst>
              <a:gd name="adj" fmla="val 48222"/>
            </a:avLst>
          </a:prstGeom>
        </p:spPr>
        <p:style>
          <a:lnRef idx="3">
            <a:schemeClr val="lt1"/>
          </a:lnRef>
          <a:fillRef idx="1">
            <a:schemeClr val="accent3"/>
          </a:fillRef>
          <a:effectRef idx="1">
            <a:schemeClr val="accent3"/>
          </a:effectRef>
          <a:fontRef idx="minor">
            <a:schemeClr val="lt1"/>
          </a:fontRef>
        </p:style>
        <p:txBody>
          <a:bodyPr vert="horz" rtlCol="0" anchor="ctr"/>
          <a:lstStyle/>
          <a:p>
            <a:pPr algn="ctr"/>
            <a:r>
              <a:rPr lang="en-US" sz="1600" b="1" dirty="0" smtClean="0">
                <a:solidFill>
                  <a:prstClr val="white"/>
                </a:solidFill>
              </a:rPr>
              <a:t>ESA </a:t>
            </a:r>
            <a:r>
              <a:rPr lang="en-US" sz="1400" b="1" dirty="0" smtClean="0">
                <a:solidFill>
                  <a:prstClr val="white"/>
                </a:solidFill>
              </a:rPr>
              <a:t>Signature</a:t>
            </a:r>
          </a:p>
        </p:txBody>
      </p:sp>
      <p:sp>
        <p:nvSpPr>
          <p:cNvPr id="6" name="Rounded Rectangle 5"/>
          <p:cNvSpPr/>
          <p:nvPr/>
        </p:nvSpPr>
        <p:spPr>
          <a:xfrm>
            <a:off x="1173127" y="1418634"/>
            <a:ext cx="1205487" cy="27698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6 weeks</a:t>
            </a:r>
            <a:endParaRPr lang="en-US" sz="1400" dirty="0">
              <a:solidFill>
                <a:prstClr val="white"/>
              </a:solidFill>
            </a:endParaRPr>
          </a:p>
        </p:txBody>
      </p:sp>
      <p:sp>
        <p:nvSpPr>
          <p:cNvPr id="7" name="Rounded Rectangle 6"/>
          <p:cNvSpPr/>
          <p:nvPr/>
        </p:nvSpPr>
        <p:spPr>
          <a:xfrm>
            <a:off x="1179095" y="1757108"/>
            <a:ext cx="2752349" cy="22654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4 months</a:t>
            </a:r>
            <a:endParaRPr lang="en-US" sz="1400" dirty="0">
              <a:solidFill>
                <a:prstClr val="white"/>
              </a:solidFill>
            </a:endParaRPr>
          </a:p>
        </p:txBody>
      </p:sp>
      <p:sp>
        <p:nvSpPr>
          <p:cNvPr id="8" name="Rounded Rectangle 7"/>
          <p:cNvSpPr/>
          <p:nvPr/>
        </p:nvSpPr>
        <p:spPr>
          <a:xfrm>
            <a:off x="1179095" y="2029364"/>
            <a:ext cx="7209329" cy="2423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1 year (depends on the project planning in ESA Step 1)</a:t>
            </a:r>
            <a:endParaRPr lang="en-US" sz="1400" dirty="0">
              <a:solidFill>
                <a:prstClr val="white"/>
              </a:solidFill>
            </a:endParaRPr>
          </a:p>
        </p:txBody>
      </p:sp>
      <p:sp>
        <p:nvSpPr>
          <p:cNvPr id="9" name="Punthaak 42"/>
          <p:cNvSpPr/>
          <p:nvPr/>
        </p:nvSpPr>
        <p:spPr>
          <a:xfrm>
            <a:off x="971600" y="3351800"/>
            <a:ext cx="1800200" cy="1004994"/>
          </a:xfrm>
          <a:prstGeom prst="chevron">
            <a:avLst/>
          </a:prstGeom>
        </p:spPr>
        <p:style>
          <a:lnRef idx="3">
            <a:schemeClr val="lt1"/>
          </a:lnRef>
          <a:fillRef idx="1">
            <a:schemeClr val="accent5"/>
          </a:fillRef>
          <a:effectRef idx="1">
            <a:schemeClr val="accent5"/>
          </a:effectRef>
          <a:fontRef idx="minor">
            <a:schemeClr val="lt1"/>
          </a:fontRef>
        </p:style>
        <p:txBody>
          <a:bodyPr vert="horz" rtlCol="0" anchor="ctr"/>
          <a:lstStyle/>
          <a:p>
            <a:pPr algn="ctr"/>
            <a:r>
              <a:rPr lang="en-US" sz="1600" b="1" dirty="0">
                <a:solidFill>
                  <a:prstClr val="white"/>
                </a:solidFill>
              </a:rPr>
              <a:t>ESA Step 1</a:t>
            </a:r>
          </a:p>
        </p:txBody>
      </p:sp>
      <p:sp>
        <p:nvSpPr>
          <p:cNvPr id="10" name="Punthaak 47"/>
          <p:cNvSpPr/>
          <p:nvPr/>
        </p:nvSpPr>
        <p:spPr>
          <a:xfrm>
            <a:off x="2339751" y="3351800"/>
            <a:ext cx="2088233" cy="1004994"/>
          </a:xfrm>
          <a:prstGeom prst="chevron">
            <a:avLst/>
          </a:prstGeom>
        </p:spPr>
        <p:style>
          <a:lnRef idx="3">
            <a:schemeClr val="lt1"/>
          </a:lnRef>
          <a:fillRef idx="1">
            <a:schemeClr val="accent5"/>
          </a:fillRef>
          <a:effectRef idx="1">
            <a:schemeClr val="accent5"/>
          </a:effectRef>
          <a:fontRef idx="minor">
            <a:schemeClr val="lt1"/>
          </a:fontRef>
        </p:style>
        <p:txBody>
          <a:bodyPr vert="horz" rtlCol="0" anchor="ctr"/>
          <a:lstStyle/>
          <a:p>
            <a:pPr algn="ctr"/>
            <a:r>
              <a:rPr lang="en-US" sz="1600" b="1" dirty="0">
                <a:solidFill>
                  <a:prstClr val="white"/>
                </a:solidFill>
              </a:rPr>
              <a:t>ESA Step </a:t>
            </a:r>
            <a:r>
              <a:rPr lang="en-US" sz="1600" b="1" dirty="0" smtClean="0">
                <a:solidFill>
                  <a:prstClr val="white"/>
                </a:solidFill>
              </a:rPr>
              <a:t>2</a:t>
            </a:r>
            <a:endParaRPr lang="en-US" sz="1600" b="1" dirty="0">
              <a:solidFill>
                <a:prstClr val="white"/>
              </a:solidFill>
            </a:endParaRPr>
          </a:p>
        </p:txBody>
      </p:sp>
      <p:sp>
        <p:nvSpPr>
          <p:cNvPr id="11" name="Punthaak 42"/>
          <p:cNvSpPr/>
          <p:nvPr/>
        </p:nvSpPr>
        <p:spPr>
          <a:xfrm>
            <a:off x="1015120" y="2297972"/>
            <a:ext cx="3364220" cy="1004994"/>
          </a:xfrm>
          <a:prstGeom prst="chevron">
            <a:avLst/>
          </a:prstGeom>
        </p:spPr>
        <p:style>
          <a:lnRef idx="3">
            <a:schemeClr val="lt1"/>
          </a:lnRef>
          <a:fillRef idx="1">
            <a:schemeClr val="accent5"/>
          </a:fillRef>
          <a:effectRef idx="1">
            <a:schemeClr val="accent5"/>
          </a:effectRef>
          <a:fontRef idx="minor">
            <a:schemeClr val="lt1"/>
          </a:fontRef>
        </p:style>
        <p:txBody>
          <a:bodyPr vert="horz" rtlCol="0" anchor="ctr"/>
          <a:lstStyle/>
          <a:p>
            <a:pPr algn="ctr"/>
            <a:r>
              <a:rPr lang="en-US" sz="1600" b="1" dirty="0" smtClean="0">
                <a:solidFill>
                  <a:prstClr val="white"/>
                </a:solidFill>
              </a:rPr>
              <a:t>Project under ESA</a:t>
            </a:r>
            <a:endParaRPr lang="en-US" sz="1600" b="1" dirty="0">
              <a:solidFill>
                <a:prstClr val="white"/>
              </a:solidFill>
            </a:endParaRPr>
          </a:p>
        </p:txBody>
      </p:sp>
      <p:sp>
        <p:nvSpPr>
          <p:cNvPr id="12" name="Punthaak 42"/>
          <p:cNvSpPr/>
          <p:nvPr/>
        </p:nvSpPr>
        <p:spPr>
          <a:xfrm>
            <a:off x="3931444" y="2297972"/>
            <a:ext cx="4456980" cy="1004994"/>
          </a:xfrm>
          <a:prstGeom prst="chevron">
            <a:avLst/>
          </a:prstGeom>
        </p:spPr>
        <p:style>
          <a:lnRef idx="3">
            <a:schemeClr val="lt1"/>
          </a:lnRef>
          <a:fillRef idx="1">
            <a:schemeClr val="accent5"/>
          </a:fillRef>
          <a:effectRef idx="1">
            <a:schemeClr val="accent5"/>
          </a:effectRef>
          <a:fontRef idx="minor">
            <a:schemeClr val="lt1"/>
          </a:fontRef>
        </p:style>
        <p:txBody>
          <a:bodyPr vert="horz" rtlCol="0" anchor="ctr"/>
          <a:lstStyle/>
          <a:p>
            <a:pPr algn="ctr"/>
            <a:r>
              <a:rPr lang="en-US" sz="1600" b="1" dirty="0" smtClean="0">
                <a:solidFill>
                  <a:prstClr val="white"/>
                </a:solidFill>
              </a:rPr>
              <a:t>Project under Contract</a:t>
            </a:r>
            <a:endParaRPr lang="en-US" sz="1600" b="1" dirty="0">
              <a:solidFill>
                <a:prstClr val="white"/>
              </a:solidFill>
            </a:endParaRPr>
          </a:p>
        </p:txBody>
      </p:sp>
      <p:sp>
        <p:nvSpPr>
          <p:cNvPr id="13" name="Rectangle 12"/>
          <p:cNvSpPr/>
          <p:nvPr/>
        </p:nvSpPr>
        <p:spPr>
          <a:xfrm>
            <a:off x="1043608" y="4431920"/>
            <a:ext cx="1227894" cy="18527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Project Planning </a:t>
            </a:r>
            <a:r>
              <a:rPr lang="en-US" sz="1400" dirty="0" smtClean="0">
                <a:solidFill>
                  <a:prstClr val="white"/>
                </a:solidFill>
              </a:rPr>
              <a:t>(</a:t>
            </a:r>
            <a:r>
              <a:rPr lang="cs-CZ" sz="1400" dirty="0" err="1" smtClean="0">
                <a:solidFill>
                  <a:prstClr val="white"/>
                </a:solidFill>
              </a:rPr>
              <a:t>for</a:t>
            </a:r>
            <a:r>
              <a:rPr lang="cs-CZ" sz="1400" dirty="0" smtClean="0">
                <a:solidFill>
                  <a:prstClr val="white"/>
                </a:solidFill>
              </a:rPr>
              <a:t> </a:t>
            </a:r>
            <a:r>
              <a:rPr lang="en-US" sz="1400" dirty="0" smtClean="0">
                <a:solidFill>
                  <a:prstClr val="white"/>
                </a:solidFill>
              </a:rPr>
              <a:t>ESA Step 2 onwards)</a:t>
            </a:r>
          </a:p>
          <a:p>
            <a:pPr algn="ctr"/>
            <a:endParaRPr lang="en-US" sz="1400" dirty="0" smtClean="0">
              <a:solidFill>
                <a:prstClr val="white"/>
              </a:solidFill>
            </a:endParaRPr>
          </a:p>
          <a:p>
            <a:pPr algn="ctr"/>
            <a:r>
              <a:rPr lang="en-US" dirty="0" smtClean="0">
                <a:solidFill>
                  <a:prstClr val="white"/>
                </a:solidFill>
              </a:rPr>
              <a:t>Quality planning</a:t>
            </a:r>
            <a:endParaRPr lang="en-US" dirty="0">
              <a:solidFill>
                <a:prstClr val="white"/>
              </a:solidFill>
            </a:endParaRPr>
          </a:p>
        </p:txBody>
      </p:sp>
      <p:sp>
        <p:nvSpPr>
          <p:cNvPr id="14" name="Rectangle 13"/>
          <p:cNvSpPr/>
          <p:nvPr/>
        </p:nvSpPr>
        <p:spPr>
          <a:xfrm>
            <a:off x="2411760" y="4431920"/>
            <a:ext cx="6120680" cy="1075057"/>
          </a:xfrm>
          <a:prstGeom prst="rect">
            <a:avLst/>
          </a:prstGeom>
        </p:spPr>
        <p:style>
          <a:lnRef idx="0">
            <a:schemeClr val="accent5"/>
          </a:lnRef>
          <a:fillRef idx="3">
            <a:schemeClr val="accent5"/>
          </a:fillRef>
          <a:effectRef idx="3">
            <a:schemeClr val="accent5"/>
          </a:effectRef>
          <a:fontRef idx="minor">
            <a:schemeClr val="lt1"/>
          </a:fontRef>
        </p:style>
        <p:txBody>
          <a:bodyPr rtlCol="0" anchor="t" anchorCtr="0"/>
          <a:lstStyle/>
          <a:p>
            <a:r>
              <a:rPr lang="en-US" dirty="0" smtClean="0">
                <a:solidFill>
                  <a:prstClr val="white"/>
                </a:solidFill>
              </a:rPr>
              <a:t>Design and Development</a:t>
            </a:r>
            <a:endParaRPr lang="en-US" dirty="0">
              <a:solidFill>
                <a:prstClr val="white"/>
              </a:solidFill>
            </a:endParaRPr>
          </a:p>
        </p:txBody>
      </p:sp>
      <p:sp>
        <p:nvSpPr>
          <p:cNvPr id="15" name="Rectangle 14"/>
          <p:cNvSpPr/>
          <p:nvPr/>
        </p:nvSpPr>
        <p:spPr>
          <a:xfrm>
            <a:off x="2465119" y="4746173"/>
            <a:ext cx="1914221" cy="35968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Business Blueprint</a:t>
            </a:r>
            <a:endParaRPr lang="en-US" dirty="0">
              <a:solidFill>
                <a:prstClr val="white"/>
              </a:solidFill>
            </a:endParaRPr>
          </a:p>
        </p:txBody>
      </p:sp>
      <p:sp>
        <p:nvSpPr>
          <p:cNvPr id="16" name="Rectangle 15"/>
          <p:cNvSpPr/>
          <p:nvPr/>
        </p:nvSpPr>
        <p:spPr>
          <a:xfrm>
            <a:off x="2411760" y="5587446"/>
            <a:ext cx="2003181" cy="6971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D&amp;D Contract Negotiation</a:t>
            </a:r>
            <a:endParaRPr lang="en-US" dirty="0">
              <a:solidFill>
                <a:prstClr val="white"/>
              </a:solidFill>
            </a:endParaRPr>
          </a:p>
        </p:txBody>
      </p:sp>
      <p:sp>
        <p:nvSpPr>
          <p:cNvPr id="17" name="Rectangle 16"/>
          <p:cNvSpPr/>
          <p:nvPr/>
        </p:nvSpPr>
        <p:spPr>
          <a:xfrm>
            <a:off x="4513035" y="5587446"/>
            <a:ext cx="2219205" cy="6971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Maintenance Contract Negotiation</a:t>
            </a:r>
            <a:endParaRPr lang="en-US" dirty="0">
              <a:solidFill>
                <a:prstClr val="white"/>
              </a:solidFill>
            </a:endParaRPr>
          </a:p>
        </p:txBody>
      </p:sp>
      <p:sp>
        <p:nvSpPr>
          <p:cNvPr id="18" name="Rectangle 17"/>
          <p:cNvSpPr/>
          <p:nvPr/>
        </p:nvSpPr>
        <p:spPr>
          <a:xfrm>
            <a:off x="2987824" y="5113078"/>
            <a:ext cx="3240359" cy="35968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solidFill>
                  <a:prstClr val="white"/>
                </a:solidFill>
              </a:rPr>
              <a:t>Development and infrastructure</a:t>
            </a:r>
            <a:endParaRPr lang="en-US" dirty="0">
              <a:solidFill>
                <a:prstClr val="white"/>
              </a:solidFill>
            </a:endParaRPr>
          </a:p>
        </p:txBody>
      </p:sp>
      <p:sp>
        <p:nvSpPr>
          <p:cNvPr id="19" name="Rectangle 18"/>
          <p:cNvSpPr/>
          <p:nvPr/>
        </p:nvSpPr>
        <p:spPr>
          <a:xfrm>
            <a:off x="5038253" y="4746172"/>
            <a:ext cx="1189931" cy="35968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solidFill>
                  <a:prstClr val="white"/>
                </a:solidFill>
              </a:rPr>
              <a:t>FAT &amp; IAT</a:t>
            </a:r>
            <a:endParaRPr lang="en-US" dirty="0">
              <a:solidFill>
                <a:prstClr val="white"/>
              </a:solidFill>
            </a:endParaRPr>
          </a:p>
        </p:txBody>
      </p:sp>
      <p:sp>
        <p:nvSpPr>
          <p:cNvPr id="20" name="Rectangle 19"/>
          <p:cNvSpPr/>
          <p:nvPr/>
        </p:nvSpPr>
        <p:spPr>
          <a:xfrm>
            <a:off x="6268072" y="4746173"/>
            <a:ext cx="2192360" cy="72658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solidFill>
                  <a:prstClr val="white"/>
                </a:solidFill>
              </a:rPr>
              <a:t>UAT</a:t>
            </a:r>
            <a:endParaRPr lang="en-US" dirty="0">
              <a:solidFill>
                <a:prstClr val="white"/>
              </a:solidFill>
            </a:endParaRPr>
          </a:p>
        </p:txBody>
      </p:sp>
      <p:sp>
        <p:nvSpPr>
          <p:cNvPr id="21" name="Rectangle 20"/>
          <p:cNvSpPr/>
          <p:nvPr/>
        </p:nvSpPr>
        <p:spPr>
          <a:xfrm>
            <a:off x="251520" y="4431920"/>
            <a:ext cx="720080" cy="1852712"/>
          </a:xfrm>
          <a:prstGeom prst="rect">
            <a:avLst/>
          </a:prstGeom>
        </p:spPr>
        <p:style>
          <a:lnRef idx="3">
            <a:schemeClr val="lt1"/>
          </a:lnRef>
          <a:fillRef idx="1">
            <a:schemeClr val="accent3"/>
          </a:fillRef>
          <a:effectRef idx="1">
            <a:schemeClr val="accent3"/>
          </a:effectRef>
          <a:fontRef idx="minor">
            <a:schemeClr val="lt1"/>
          </a:fontRef>
        </p:style>
        <p:txBody>
          <a:bodyPr vert="horz" rtlCol="0" anchor="ctr"/>
          <a:lstStyle/>
          <a:p>
            <a:pPr algn="ctr"/>
            <a:r>
              <a:rPr lang="en-US" sz="1600" b="1" dirty="0">
                <a:solidFill>
                  <a:prstClr val="white"/>
                </a:solidFill>
              </a:rPr>
              <a:t>Activities</a:t>
            </a:r>
          </a:p>
        </p:txBody>
      </p:sp>
      <p:grpSp>
        <p:nvGrpSpPr>
          <p:cNvPr id="3" name="Group 21"/>
          <p:cNvGrpSpPr/>
          <p:nvPr/>
        </p:nvGrpSpPr>
        <p:grpSpPr>
          <a:xfrm>
            <a:off x="54592" y="126683"/>
            <a:ext cx="1282889" cy="978786"/>
            <a:chOff x="4723121" y="3730610"/>
            <a:chExt cx="4305751" cy="3079765"/>
          </a:xfrm>
        </p:grpSpPr>
        <p:pic>
          <p:nvPicPr>
            <p:cNvPr id="23" name="Grafik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23"/>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11" descr="C:\Users\EuroPEX\Documents\EuroPEX\Templates\Logos\Logo Triographics\Logo-Europex-CMJN.gif"/>
            <p:cNvPicPr>
              <a:picLocks noChangeAspect="1" noChangeArrowheads="1"/>
            </p:cNvPicPr>
            <p:nvPr/>
          </p:nvPicPr>
          <p:blipFill>
            <a:blip r:embed="rId5" cstate="print"/>
            <a:srcRect/>
            <a:stretch>
              <a:fillRect/>
            </a:stretch>
          </p:blipFill>
          <p:spPr bwMode="auto">
            <a:xfrm>
              <a:off x="7262219" y="5876935"/>
              <a:ext cx="1243604" cy="356837"/>
            </a:xfrm>
            <a:prstGeom prst="rect">
              <a:avLst/>
            </a:prstGeom>
            <a:noFill/>
            <a:ln w="9525">
              <a:noFill/>
              <a:miter lim="800000"/>
              <a:headEnd/>
              <a:tailEnd/>
            </a:ln>
          </p:spPr>
        </p:pic>
        <p:sp>
          <p:nvSpPr>
            <p:cNvPr id="26" name="Rectangle 25"/>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Image 88" descr="Logo_EPEX"/>
            <p:cNvPicPr>
              <a:picLocks noChangeAspect="1" noChangeArrowheads="1"/>
            </p:cNvPicPr>
            <p:nvPr/>
          </p:nvPicPr>
          <p:blipFill>
            <a:blip r:embed="rId6"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28"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46435" name="Image" r:id="rId7" imgW="1438537" imgH="527037" progId="">
                <p:embed/>
              </p:oleObj>
            </a:graphicData>
          </a:graphic>
        </p:graphicFrame>
        <p:pic>
          <p:nvPicPr>
            <p:cNvPr id="29" name="Picture 4"/>
            <p:cNvPicPr>
              <a:picLocks noChangeAspect="1" noChangeArrowheads="1"/>
            </p:cNvPicPr>
            <p:nvPr/>
          </p:nvPicPr>
          <p:blipFill>
            <a:blip r:embed="rId8" cstate="print"/>
            <a:srcRect/>
            <a:stretch>
              <a:fillRect/>
            </a:stretch>
          </p:blipFill>
          <p:spPr bwMode="auto">
            <a:xfrm>
              <a:off x="8401049" y="6514156"/>
              <a:ext cx="627823" cy="210494"/>
            </a:xfrm>
            <a:prstGeom prst="rect">
              <a:avLst/>
            </a:prstGeom>
            <a:noFill/>
            <a:ln w="9525">
              <a:noFill/>
              <a:miter lim="800000"/>
              <a:headEnd/>
              <a:tailEnd/>
            </a:ln>
          </p:spPr>
        </p:pic>
        <p:pic>
          <p:nvPicPr>
            <p:cNvPr id="30"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4" descr="Belpex_PPT_nieuw_formaat.jpg"/>
            <p:cNvPicPr>
              <a:picLocks noChangeAspect="1"/>
            </p:cNvPicPr>
            <p:nvPr/>
          </p:nvPicPr>
          <p:blipFill rotWithShape="1">
            <a:blip r:embed="rId10"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361329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441163" y="188914"/>
            <a:ext cx="7485965" cy="940124"/>
          </a:xfrm>
        </p:spPr>
        <p:txBody>
          <a:bodyPr/>
          <a:lstStyle/>
          <a:p>
            <a:r>
              <a:rPr lang="en-US" dirty="0" smtClean="0"/>
              <a:t>Early Start Agreement Step 1 - Overview</a:t>
            </a:r>
            <a:endParaRPr lang="en-US" dirty="0"/>
          </a:p>
        </p:txBody>
      </p:sp>
      <p:sp>
        <p:nvSpPr>
          <p:cNvPr id="40" name="Pentagon 39"/>
          <p:cNvSpPr/>
          <p:nvPr/>
        </p:nvSpPr>
        <p:spPr>
          <a:xfrm>
            <a:off x="1196359" y="5420962"/>
            <a:ext cx="2165027" cy="389968"/>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3 Batch 2</a:t>
            </a:r>
          </a:p>
        </p:txBody>
      </p:sp>
      <p:sp>
        <p:nvSpPr>
          <p:cNvPr id="42" name="Pentagon 41"/>
          <p:cNvSpPr/>
          <p:nvPr/>
        </p:nvSpPr>
        <p:spPr>
          <a:xfrm>
            <a:off x="1196359" y="2230077"/>
            <a:ext cx="2165027" cy="415304"/>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Prior Step 1 </a:t>
            </a:r>
          </a:p>
        </p:txBody>
      </p:sp>
      <p:sp>
        <p:nvSpPr>
          <p:cNvPr id="43" name="Pentagon 42"/>
          <p:cNvSpPr/>
          <p:nvPr/>
        </p:nvSpPr>
        <p:spPr>
          <a:xfrm>
            <a:off x="1196358" y="4278729"/>
            <a:ext cx="2165028" cy="439855"/>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3 Batch 1</a:t>
            </a:r>
          </a:p>
        </p:txBody>
      </p:sp>
      <p:sp>
        <p:nvSpPr>
          <p:cNvPr id="44" name="Pentagon 43"/>
          <p:cNvSpPr/>
          <p:nvPr/>
        </p:nvSpPr>
        <p:spPr>
          <a:xfrm>
            <a:off x="1196359" y="3301072"/>
            <a:ext cx="2165028" cy="372111"/>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a:t>
            </a:r>
            <a:r>
              <a:rPr lang="en-US" sz="1200" b="1" dirty="0" smtClean="0">
                <a:solidFill>
                  <a:schemeClr val="tx1"/>
                </a:solidFill>
              </a:rPr>
              <a:t> 1</a:t>
            </a:r>
            <a:endParaRPr lang="en-US" sz="1200" b="1" dirty="0">
              <a:solidFill>
                <a:schemeClr val="tx1"/>
              </a:solidFill>
            </a:endParaRPr>
          </a:p>
        </p:txBody>
      </p:sp>
      <p:sp>
        <p:nvSpPr>
          <p:cNvPr id="54" name="TextBox 53"/>
          <p:cNvSpPr txBox="1"/>
          <p:nvPr/>
        </p:nvSpPr>
        <p:spPr>
          <a:xfrm>
            <a:off x="1210614" y="1378880"/>
            <a:ext cx="4753457" cy="400110"/>
          </a:xfrm>
          <a:prstGeom prst="rect">
            <a:avLst/>
          </a:prstGeom>
          <a:noFill/>
        </p:spPr>
        <p:txBody>
          <a:bodyPr wrap="square" rtlCol="0">
            <a:spAutoFit/>
          </a:bodyPr>
          <a:lstStyle/>
          <a:p>
            <a:r>
              <a:rPr lang="en-US" sz="2000" b="1" dirty="0" smtClean="0">
                <a:solidFill>
                  <a:schemeClr val="tx1">
                    <a:lumMod val="50000"/>
                    <a:lumOff val="50000"/>
                  </a:schemeClr>
                </a:solidFill>
              </a:rPr>
              <a:t>Description of ESA deliverables:</a:t>
            </a:r>
          </a:p>
        </p:txBody>
      </p:sp>
      <p:sp>
        <p:nvSpPr>
          <p:cNvPr id="53" name="TextBox 52"/>
          <p:cNvSpPr txBox="1"/>
          <p:nvPr/>
        </p:nvSpPr>
        <p:spPr>
          <a:xfrm>
            <a:off x="3741313" y="2114166"/>
            <a:ext cx="5192330" cy="584775"/>
          </a:xfrm>
          <a:prstGeom prst="rect">
            <a:avLst/>
          </a:prstGeom>
          <a:noFill/>
        </p:spPr>
        <p:txBody>
          <a:bodyPr wrap="square" rtlCol="0">
            <a:spAutoFit/>
          </a:bodyPr>
          <a:lstStyle/>
          <a:p>
            <a:r>
              <a:rPr lang="en-US" sz="1600" b="1" dirty="0" smtClean="0"/>
              <a:t>Specification of basic principles on project documentation (e.g. documentation management) </a:t>
            </a:r>
          </a:p>
        </p:txBody>
      </p:sp>
      <p:sp>
        <p:nvSpPr>
          <p:cNvPr id="55" name="TextBox 54"/>
          <p:cNvSpPr txBox="1"/>
          <p:nvPr/>
        </p:nvSpPr>
        <p:spPr>
          <a:xfrm>
            <a:off x="3752044" y="4206267"/>
            <a:ext cx="5192330" cy="584775"/>
          </a:xfrm>
          <a:prstGeom prst="rect">
            <a:avLst/>
          </a:prstGeom>
          <a:noFill/>
        </p:spPr>
        <p:txBody>
          <a:bodyPr wrap="square" rtlCol="0">
            <a:spAutoFit/>
          </a:bodyPr>
          <a:lstStyle/>
          <a:p>
            <a:r>
              <a:rPr lang="en-US" sz="1600" b="1" dirty="0" smtClean="0"/>
              <a:t>Project management principles for handling of issues, changes, risks and communication </a:t>
            </a:r>
          </a:p>
        </p:txBody>
      </p:sp>
      <p:sp>
        <p:nvSpPr>
          <p:cNvPr id="56" name="TextBox 55"/>
          <p:cNvSpPr txBox="1"/>
          <p:nvPr/>
        </p:nvSpPr>
        <p:spPr>
          <a:xfrm>
            <a:off x="3741313" y="3317850"/>
            <a:ext cx="5192330" cy="338554"/>
          </a:xfrm>
          <a:prstGeom prst="rect">
            <a:avLst/>
          </a:prstGeom>
          <a:noFill/>
        </p:spPr>
        <p:txBody>
          <a:bodyPr wrap="square" rtlCol="0">
            <a:spAutoFit/>
          </a:bodyPr>
          <a:lstStyle/>
          <a:p>
            <a:r>
              <a:rPr lang="en-US" sz="1600" b="1" dirty="0" smtClean="0"/>
              <a:t>Project terms and principles of equal treatment</a:t>
            </a:r>
          </a:p>
        </p:txBody>
      </p:sp>
      <p:sp>
        <p:nvSpPr>
          <p:cNvPr id="57" name="TextBox 56"/>
          <p:cNvSpPr txBox="1"/>
          <p:nvPr/>
        </p:nvSpPr>
        <p:spPr>
          <a:xfrm>
            <a:off x="3752044" y="5314592"/>
            <a:ext cx="5192330" cy="584775"/>
          </a:xfrm>
          <a:prstGeom prst="rect">
            <a:avLst/>
          </a:prstGeom>
          <a:noFill/>
        </p:spPr>
        <p:txBody>
          <a:bodyPr wrap="square" rtlCol="0">
            <a:spAutoFit/>
          </a:bodyPr>
          <a:lstStyle/>
          <a:p>
            <a:r>
              <a:rPr lang="en-US" sz="1600" b="1" dirty="0" smtClean="0"/>
              <a:t>Project and quality planning, definition of the work products, test strategy</a:t>
            </a:r>
          </a:p>
        </p:txBody>
      </p:sp>
      <p:grpSp>
        <p:nvGrpSpPr>
          <p:cNvPr id="23" name="Group 29"/>
          <p:cNvGrpSpPr/>
          <p:nvPr/>
        </p:nvGrpSpPr>
        <p:grpSpPr>
          <a:xfrm>
            <a:off x="54592" y="126683"/>
            <a:ext cx="1282889" cy="978786"/>
            <a:chOff x="4723121" y="3730610"/>
            <a:chExt cx="4305751" cy="3079765"/>
          </a:xfrm>
        </p:grpSpPr>
        <p:pic>
          <p:nvPicPr>
            <p:cNvPr id="24" name="Grafik 1" descr="image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4"/>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11" descr="C:\Users\EuroPEX\Documents\EuroPEX\Templates\Logos\Logo Triographics\Logo-Europex-CMJN.gif"/>
            <p:cNvPicPr>
              <a:picLocks noChangeAspect="1" noChangeArrowheads="1"/>
            </p:cNvPicPr>
            <p:nvPr/>
          </p:nvPicPr>
          <p:blipFill>
            <a:blip r:embed="rId5" cstate="print"/>
            <a:srcRect/>
            <a:stretch>
              <a:fillRect/>
            </a:stretch>
          </p:blipFill>
          <p:spPr bwMode="auto">
            <a:xfrm>
              <a:off x="7262219" y="5876935"/>
              <a:ext cx="1243604" cy="356837"/>
            </a:xfrm>
            <a:prstGeom prst="rect">
              <a:avLst/>
            </a:prstGeom>
            <a:noFill/>
            <a:ln w="9525">
              <a:noFill/>
              <a:miter lim="800000"/>
              <a:headEnd/>
              <a:tailEnd/>
            </a:ln>
          </p:spPr>
        </p:pic>
        <p:sp>
          <p:nvSpPr>
            <p:cNvPr id="27" name="Rectangle 26"/>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Image 88" descr="Logo_EPEX"/>
            <p:cNvPicPr>
              <a:picLocks noChangeAspect="1" noChangeArrowheads="1"/>
            </p:cNvPicPr>
            <p:nvPr/>
          </p:nvPicPr>
          <p:blipFill>
            <a:blip r:embed="rId6"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29"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36195" name="Image" r:id="rId7" imgW="1438537" imgH="527037" progId="">
                <p:embed/>
              </p:oleObj>
            </a:graphicData>
          </a:graphic>
        </p:graphicFrame>
        <p:pic>
          <p:nvPicPr>
            <p:cNvPr id="30" name="Picture 4"/>
            <p:cNvPicPr>
              <a:picLocks noChangeAspect="1" noChangeArrowheads="1"/>
            </p:cNvPicPr>
            <p:nvPr/>
          </p:nvPicPr>
          <p:blipFill>
            <a:blip r:embed="rId8" cstate="print"/>
            <a:srcRect/>
            <a:stretch>
              <a:fillRect/>
            </a:stretch>
          </p:blipFill>
          <p:spPr bwMode="auto">
            <a:xfrm>
              <a:off x="8401049" y="6514156"/>
              <a:ext cx="627823" cy="210494"/>
            </a:xfrm>
            <a:prstGeom prst="rect">
              <a:avLst/>
            </a:prstGeom>
            <a:noFill/>
            <a:ln w="9525">
              <a:noFill/>
              <a:miter lim="800000"/>
              <a:headEnd/>
              <a:tailEnd/>
            </a:ln>
          </p:spPr>
        </p:pic>
        <p:pic>
          <p:nvPicPr>
            <p:cNvPr id="31"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4" descr="Belpex_PPT_nieuw_formaat.jpg"/>
            <p:cNvPicPr>
              <a:picLocks noChangeAspect="1"/>
            </p:cNvPicPr>
            <p:nvPr/>
          </p:nvPicPr>
          <p:blipFill rotWithShape="1">
            <a:blip r:embed="rId10"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89355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Straight Connector 34"/>
          <p:cNvCxnSpPr/>
          <p:nvPr/>
        </p:nvCxnSpPr>
        <p:spPr>
          <a:xfrm>
            <a:off x="6938697" y="1498547"/>
            <a:ext cx="0" cy="418851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 name="Titel 1"/>
          <p:cNvSpPr>
            <a:spLocks noGrp="1"/>
          </p:cNvSpPr>
          <p:nvPr>
            <p:ph type="title"/>
          </p:nvPr>
        </p:nvSpPr>
        <p:spPr>
          <a:xfrm>
            <a:off x="1454811" y="188914"/>
            <a:ext cx="7485965" cy="940124"/>
          </a:xfrm>
        </p:spPr>
        <p:txBody>
          <a:bodyPr/>
          <a:lstStyle/>
          <a:p>
            <a:r>
              <a:rPr lang="en-US" dirty="0" smtClean="0"/>
              <a:t>Early Start Agreement Step 1 - Timeline</a:t>
            </a:r>
            <a:endParaRPr lang="en-US" dirty="0"/>
          </a:p>
        </p:txBody>
      </p:sp>
      <p:sp>
        <p:nvSpPr>
          <p:cNvPr id="11" name="Pentagon 10"/>
          <p:cNvSpPr/>
          <p:nvPr/>
        </p:nvSpPr>
        <p:spPr>
          <a:xfrm>
            <a:off x="436721" y="3386165"/>
            <a:ext cx="1912143" cy="394154"/>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ESA validation by </a:t>
            </a:r>
            <a:r>
              <a:rPr lang="en-US" sz="1200" b="1" dirty="0" smtClean="0">
                <a:solidFill>
                  <a:schemeClr val="tx1"/>
                </a:solidFill>
              </a:rPr>
              <a:t>Vendor board</a:t>
            </a:r>
            <a:endParaRPr lang="en-US" sz="1200" b="1" dirty="0">
              <a:solidFill>
                <a:schemeClr val="tx1"/>
              </a:solidFill>
            </a:endParaRPr>
          </a:p>
        </p:txBody>
      </p:sp>
      <p:sp>
        <p:nvSpPr>
          <p:cNvPr id="12" name="Pentagon 11"/>
          <p:cNvSpPr/>
          <p:nvPr/>
        </p:nvSpPr>
        <p:spPr>
          <a:xfrm>
            <a:off x="2509818" y="4341106"/>
            <a:ext cx="1267341" cy="494115"/>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smtClean="0">
                <a:solidFill>
                  <a:schemeClr val="tx1"/>
                </a:solidFill>
              </a:rPr>
              <a:t>ESA ready to be signed</a:t>
            </a:r>
            <a:endParaRPr lang="en-US" sz="1200" b="1" dirty="0">
              <a:solidFill>
                <a:schemeClr val="tx1"/>
              </a:solidFill>
            </a:endParaRPr>
          </a:p>
        </p:txBody>
      </p:sp>
      <p:cxnSp>
        <p:nvCxnSpPr>
          <p:cNvPr id="13" name="Straight Connector 12"/>
          <p:cNvCxnSpPr/>
          <p:nvPr/>
        </p:nvCxnSpPr>
        <p:spPr>
          <a:xfrm flipH="1">
            <a:off x="4110514" y="2213956"/>
            <a:ext cx="13504" cy="33023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55350" y="2188783"/>
            <a:ext cx="0" cy="332756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Pentagon 14"/>
          <p:cNvSpPr/>
          <p:nvPr/>
        </p:nvSpPr>
        <p:spPr>
          <a:xfrm>
            <a:off x="480992" y="4588163"/>
            <a:ext cx="1651795" cy="876649"/>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PCA - SC approval of 2nd step assessment</a:t>
            </a:r>
          </a:p>
        </p:txBody>
      </p:sp>
      <p:sp>
        <p:nvSpPr>
          <p:cNvPr id="16" name="Pentagon 15"/>
          <p:cNvSpPr/>
          <p:nvPr/>
        </p:nvSpPr>
        <p:spPr>
          <a:xfrm>
            <a:off x="4187103" y="4341106"/>
            <a:ext cx="1097080" cy="494115"/>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ESA signed</a:t>
            </a:r>
          </a:p>
        </p:txBody>
      </p:sp>
      <p:cxnSp>
        <p:nvCxnSpPr>
          <p:cNvPr id="18" name="Straight Connector 17"/>
          <p:cNvCxnSpPr/>
          <p:nvPr/>
        </p:nvCxnSpPr>
        <p:spPr>
          <a:xfrm>
            <a:off x="2320592" y="2213956"/>
            <a:ext cx="33223" cy="34019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Pentagon 18"/>
          <p:cNvSpPr/>
          <p:nvPr/>
        </p:nvSpPr>
        <p:spPr>
          <a:xfrm>
            <a:off x="455528" y="3934985"/>
            <a:ext cx="1898287" cy="419275"/>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ESA validation by PX </a:t>
            </a:r>
            <a:r>
              <a:rPr lang="en-US" sz="1200" b="1" dirty="0" smtClean="0">
                <a:solidFill>
                  <a:schemeClr val="tx1"/>
                </a:solidFill>
              </a:rPr>
              <a:t>boards</a:t>
            </a:r>
            <a:endParaRPr lang="en-US" sz="1200" b="1" dirty="0">
              <a:solidFill>
                <a:schemeClr val="tx1"/>
              </a:solidFill>
            </a:endParaRPr>
          </a:p>
        </p:txBody>
      </p:sp>
      <p:sp>
        <p:nvSpPr>
          <p:cNvPr id="22" name="Pentagon 21"/>
          <p:cNvSpPr/>
          <p:nvPr/>
        </p:nvSpPr>
        <p:spPr>
          <a:xfrm>
            <a:off x="436723" y="2740394"/>
            <a:ext cx="1338244" cy="461913"/>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Comfort Letter issued</a:t>
            </a:r>
            <a:endParaRPr lang="en-US" sz="1200" b="1" dirty="0">
              <a:solidFill>
                <a:schemeClr val="tx1"/>
              </a:solidFill>
            </a:endParaRPr>
          </a:p>
        </p:txBody>
      </p:sp>
      <p:sp>
        <p:nvSpPr>
          <p:cNvPr id="24" name="Pentagon 23"/>
          <p:cNvSpPr/>
          <p:nvPr/>
        </p:nvSpPr>
        <p:spPr>
          <a:xfrm>
            <a:off x="2501856" y="4932614"/>
            <a:ext cx="1275304" cy="532198"/>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smtClean="0">
                <a:solidFill>
                  <a:schemeClr val="tx1"/>
                </a:solidFill>
              </a:rPr>
              <a:t>PCA ready to be signed</a:t>
            </a:r>
            <a:endParaRPr lang="en-US" sz="1200" b="1" dirty="0">
              <a:solidFill>
                <a:schemeClr val="tx1"/>
              </a:solidFill>
            </a:endParaRPr>
          </a:p>
        </p:txBody>
      </p:sp>
      <p:sp>
        <p:nvSpPr>
          <p:cNvPr id="25" name="Pentagon 24"/>
          <p:cNvSpPr/>
          <p:nvPr/>
        </p:nvSpPr>
        <p:spPr>
          <a:xfrm>
            <a:off x="5750529" y="4932614"/>
            <a:ext cx="1616951" cy="514112"/>
          </a:xfrm>
          <a:prstGeom prst="homePlate">
            <a:avLst>
              <a:gd name="adj" fmla="val 5025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smtClean="0">
                <a:solidFill>
                  <a:schemeClr val="tx1"/>
                </a:solidFill>
              </a:rPr>
              <a:t>PCA signed</a:t>
            </a:r>
            <a:endParaRPr lang="en-US" sz="1200" b="1" dirty="0">
              <a:solidFill>
                <a:schemeClr val="tx1"/>
              </a:solidFill>
            </a:endParaRPr>
          </a:p>
        </p:txBody>
      </p:sp>
      <p:sp>
        <p:nvSpPr>
          <p:cNvPr id="26" name="Pentagon 25"/>
          <p:cNvSpPr/>
          <p:nvPr/>
        </p:nvSpPr>
        <p:spPr>
          <a:xfrm>
            <a:off x="2132787" y="1685529"/>
            <a:ext cx="6142770" cy="437361"/>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smtClean="0">
                <a:solidFill>
                  <a:schemeClr val="tx1"/>
                </a:solidFill>
              </a:rPr>
              <a:t>ESA Step 1</a:t>
            </a:r>
            <a:endParaRPr lang="en-US" sz="1200" b="1" dirty="0">
              <a:solidFill>
                <a:schemeClr val="tx1"/>
              </a:solidFill>
            </a:endParaRPr>
          </a:p>
        </p:txBody>
      </p:sp>
      <p:sp>
        <p:nvSpPr>
          <p:cNvPr id="30" name="TextBox 29"/>
          <p:cNvSpPr txBox="1"/>
          <p:nvPr/>
        </p:nvSpPr>
        <p:spPr>
          <a:xfrm>
            <a:off x="1913779" y="5722768"/>
            <a:ext cx="1225018" cy="338554"/>
          </a:xfrm>
          <a:prstGeom prst="rect">
            <a:avLst/>
          </a:prstGeom>
          <a:noFill/>
        </p:spPr>
        <p:txBody>
          <a:bodyPr wrap="square" rtlCol="0">
            <a:spAutoFit/>
          </a:bodyPr>
          <a:lstStyle/>
          <a:p>
            <a:r>
              <a:rPr lang="en-US" sz="1600" dirty="0" smtClean="0"/>
              <a:t>24.1.14</a:t>
            </a:r>
            <a:endParaRPr lang="en-US" sz="1600" dirty="0"/>
          </a:p>
        </p:txBody>
      </p:sp>
      <p:pic>
        <p:nvPicPr>
          <p:cNvPr id="36" name="Picture 2" descr="Ähnliches Bild 3">
            <a:hlinkClick r:id="rId14"/>
          </p:cNvPr>
          <p:cNvPicPr>
            <a:picLocks noChangeAspect="1" noChangeArrowheads="1"/>
          </p:cNvPicPr>
          <p:nvPr>
            <p:custDataLst>
              <p:tags r:id="rId2"/>
            </p:custDataLst>
          </p:nvPr>
        </p:nvPicPr>
        <p:blipFill>
          <a:blip r:embed="rId15" cstate="print"/>
          <a:srcRect/>
          <a:stretch>
            <a:fillRect/>
          </a:stretch>
        </p:blipFill>
        <p:spPr bwMode="auto">
          <a:xfrm>
            <a:off x="366432" y="3572220"/>
            <a:ext cx="302269" cy="302269"/>
          </a:xfrm>
          <a:prstGeom prst="rect">
            <a:avLst/>
          </a:prstGeom>
          <a:noFill/>
          <a:ln w="9525">
            <a:noFill/>
            <a:miter lim="800000"/>
            <a:headEnd/>
            <a:tailEnd/>
          </a:ln>
        </p:spPr>
      </p:pic>
      <p:pic>
        <p:nvPicPr>
          <p:cNvPr id="41" name="Picture 2" descr="Ähnliches Bild 3">
            <a:hlinkClick r:id="rId14"/>
          </p:cNvPr>
          <p:cNvPicPr>
            <a:picLocks noChangeAspect="1" noChangeArrowheads="1"/>
          </p:cNvPicPr>
          <p:nvPr>
            <p:custDataLst>
              <p:tags r:id="rId3"/>
            </p:custDataLst>
          </p:nvPr>
        </p:nvPicPr>
        <p:blipFill>
          <a:blip r:embed="rId15" cstate="print"/>
          <a:srcRect/>
          <a:stretch>
            <a:fillRect/>
          </a:stretch>
        </p:blipFill>
        <p:spPr bwMode="auto">
          <a:xfrm>
            <a:off x="301403" y="5254945"/>
            <a:ext cx="302269" cy="302269"/>
          </a:xfrm>
          <a:prstGeom prst="rect">
            <a:avLst/>
          </a:prstGeom>
          <a:noFill/>
          <a:ln w="9525">
            <a:noFill/>
            <a:miter lim="800000"/>
            <a:headEnd/>
            <a:tailEnd/>
          </a:ln>
        </p:spPr>
      </p:pic>
      <p:pic>
        <p:nvPicPr>
          <p:cNvPr id="33" name="Picture 2" descr="Ähnliches Bild 3">
            <a:hlinkClick r:id="rId14"/>
          </p:cNvPr>
          <p:cNvPicPr>
            <a:picLocks noChangeAspect="1" noChangeArrowheads="1"/>
          </p:cNvPicPr>
          <p:nvPr>
            <p:custDataLst>
              <p:tags r:id="rId4"/>
            </p:custDataLst>
          </p:nvPr>
        </p:nvPicPr>
        <p:blipFill>
          <a:blip r:embed="rId15" cstate="print"/>
          <a:srcRect/>
          <a:stretch>
            <a:fillRect/>
          </a:stretch>
        </p:blipFill>
        <p:spPr bwMode="auto">
          <a:xfrm>
            <a:off x="366433" y="3042546"/>
            <a:ext cx="302269" cy="302269"/>
          </a:xfrm>
          <a:prstGeom prst="rect">
            <a:avLst/>
          </a:prstGeom>
          <a:noFill/>
          <a:ln w="9525">
            <a:noFill/>
            <a:miter lim="800000"/>
            <a:headEnd/>
            <a:tailEnd/>
          </a:ln>
        </p:spPr>
      </p:pic>
      <p:pic>
        <p:nvPicPr>
          <p:cNvPr id="32" name="Picture 2" descr="Ähnliches Bild 3">
            <a:hlinkClick r:id="rId14"/>
          </p:cNvPr>
          <p:cNvPicPr>
            <a:picLocks noChangeAspect="1" noChangeArrowheads="1"/>
          </p:cNvPicPr>
          <p:nvPr>
            <p:custDataLst>
              <p:tags r:id="rId5"/>
            </p:custDataLst>
          </p:nvPr>
        </p:nvPicPr>
        <p:blipFill>
          <a:blip r:embed="rId15" cstate="print"/>
          <a:srcRect/>
          <a:stretch>
            <a:fillRect/>
          </a:stretch>
        </p:blipFill>
        <p:spPr bwMode="auto">
          <a:xfrm>
            <a:off x="4446998" y="6443977"/>
            <a:ext cx="302269" cy="302269"/>
          </a:xfrm>
          <a:prstGeom prst="rect">
            <a:avLst/>
          </a:prstGeom>
          <a:noFill/>
          <a:ln w="9525">
            <a:noFill/>
            <a:miter lim="800000"/>
            <a:headEnd/>
            <a:tailEnd/>
          </a:ln>
        </p:spPr>
      </p:pic>
      <p:sp>
        <p:nvSpPr>
          <p:cNvPr id="34" name="TextBox 33"/>
          <p:cNvSpPr txBox="1"/>
          <p:nvPr/>
        </p:nvSpPr>
        <p:spPr>
          <a:xfrm>
            <a:off x="4811407" y="6412283"/>
            <a:ext cx="1660927" cy="338554"/>
          </a:xfrm>
          <a:prstGeom prst="rect">
            <a:avLst/>
          </a:prstGeom>
          <a:noFill/>
        </p:spPr>
        <p:txBody>
          <a:bodyPr wrap="square" rtlCol="0">
            <a:spAutoFit/>
          </a:bodyPr>
          <a:lstStyle/>
          <a:p>
            <a:r>
              <a:rPr lang="en-US" sz="1600" dirty="0" smtClean="0"/>
              <a:t>- Completed</a:t>
            </a:r>
            <a:endParaRPr lang="en-US" sz="1600" dirty="0"/>
          </a:p>
        </p:txBody>
      </p:sp>
      <p:sp>
        <p:nvSpPr>
          <p:cNvPr id="37" name="TextBox 36"/>
          <p:cNvSpPr txBox="1"/>
          <p:nvPr/>
        </p:nvSpPr>
        <p:spPr>
          <a:xfrm>
            <a:off x="7022384" y="6412283"/>
            <a:ext cx="1660927" cy="338554"/>
          </a:xfrm>
          <a:prstGeom prst="rect">
            <a:avLst/>
          </a:prstGeom>
          <a:noFill/>
        </p:spPr>
        <p:txBody>
          <a:bodyPr wrap="square" rtlCol="0">
            <a:spAutoFit/>
          </a:bodyPr>
          <a:lstStyle/>
          <a:p>
            <a:r>
              <a:rPr lang="en-US" sz="1600" dirty="0" smtClean="0"/>
              <a:t>- Date</a:t>
            </a:r>
            <a:endParaRPr lang="en-US" sz="1600" dirty="0"/>
          </a:p>
        </p:txBody>
      </p:sp>
      <p:cxnSp>
        <p:nvCxnSpPr>
          <p:cNvPr id="38" name="Straight Connector 37"/>
          <p:cNvCxnSpPr/>
          <p:nvPr/>
        </p:nvCxnSpPr>
        <p:spPr>
          <a:xfrm>
            <a:off x="6831318" y="6482954"/>
            <a:ext cx="0" cy="20672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39" name="Picture 2" descr="Ähnliches Bild 3">
            <a:hlinkClick r:id="rId14"/>
          </p:cNvPr>
          <p:cNvPicPr>
            <a:picLocks noChangeAspect="1" noChangeArrowheads="1"/>
          </p:cNvPicPr>
          <p:nvPr>
            <p:custDataLst>
              <p:tags r:id="rId6"/>
            </p:custDataLst>
          </p:nvPr>
        </p:nvPicPr>
        <p:blipFill>
          <a:blip r:embed="rId15" cstate="print"/>
          <a:srcRect/>
          <a:stretch>
            <a:fillRect/>
          </a:stretch>
        </p:blipFill>
        <p:spPr bwMode="auto">
          <a:xfrm>
            <a:off x="366433" y="4144622"/>
            <a:ext cx="302269" cy="302269"/>
          </a:xfrm>
          <a:prstGeom prst="rect">
            <a:avLst/>
          </a:prstGeom>
          <a:noFill/>
          <a:ln w="9525">
            <a:noFill/>
            <a:miter lim="800000"/>
            <a:headEnd/>
            <a:tailEnd/>
          </a:ln>
        </p:spPr>
      </p:pic>
      <p:pic>
        <p:nvPicPr>
          <p:cNvPr id="31" name="Picture 2" descr="Ähnliches Bild 3">
            <a:hlinkClick r:id="rId14"/>
          </p:cNvPr>
          <p:cNvPicPr>
            <a:picLocks noChangeAspect="1" noChangeArrowheads="1"/>
          </p:cNvPicPr>
          <p:nvPr>
            <p:custDataLst>
              <p:tags r:id="rId7"/>
            </p:custDataLst>
          </p:nvPr>
        </p:nvPicPr>
        <p:blipFill>
          <a:blip r:embed="rId15" cstate="print"/>
          <a:srcRect/>
          <a:stretch>
            <a:fillRect/>
          </a:stretch>
        </p:blipFill>
        <p:spPr bwMode="auto">
          <a:xfrm>
            <a:off x="2413233" y="4579717"/>
            <a:ext cx="302269" cy="302269"/>
          </a:xfrm>
          <a:prstGeom prst="rect">
            <a:avLst/>
          </a:prstGeom>
          <a:noFill/>
          <a:ln w="9525">
            <a:noFill/>
            <a:miter lim="800000"/>
            <a:headEnd/>
            <a:tailEnd/>
          </a:ln>
        </p:spPr>
      </p:pic>
      <p:sp>
        <p:nvSpPr>
          <p:cNvPr id="40" name="Pentagon 39"/>
          <p:cNvSpPr/>
          <p:nvPr/>
        </p:nvSpPr>
        <p:spPr>
          <a:xfrm>
            <a:off x="4692667" y="3789479"/>
            <a:ext cx="2819365" cy="389968"/>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3 Batch 2</a:t>
            </a:r>
          </a:p>
        </p:txBody>
      </p:sp>
      <p:sp>
        <p:nvSpPr>
          <p:cNvPr id="42" name="Pentagon 41"/>
          <p:cNvSpPr/>
          <p:nvPr/>
        </p:nvSpPr>
        <p:spPr>
          <a:xfrm>
            <a:off x="1105845" y="2230077"/>
            <a:ext cx="2954649" cy="415304"/>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Prior Step 1 </a:t>
            </a:r>
          </a:p>
        </p:txBody>
      </p:sp>
      <p:sp>
        <p:nvSpPr>
          <p:cNvPr id="43" name="Pentagon 42"/>
          <p:cNvSpPr/>
          <p:nvPr/>
        </p:nvSpPr>
        <p:spPr>
          <a:xfrm>
            <a:off x="2509819" y="3213807"/>
            <a:ext cx="2954474" cy="439855"/>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3 Batch 1</a:t>
            </a:r>
          </a:p>
        </p:txBody>
      </p:sp>
      <p:sp>
        <p:nvSpPr>
          <p:cNvPr id="44" name="Pentagon 43"/>
          <p:cNvSpPr/>
          <p:nvPr/>
        </p:nvSpPr>
        <p:spPr>
          <a:xfrm>
            <a:off x="4187103" y="2723586"/>
            <a:ext cx="3314785" cy="372111"/>
          </a:xfrm>
          <a:prstGeom prst="homePlate">
            <a:avLst/>
          </a:prstGeom>
          <a:gradFill>
            <a:gsLst>
              <a:gs pos="0">
                <a:schemeClr val="accent6">
                  <a:lumMod val="60000"/>
                  <a:lumOff val="40000"/>
                </a:schemeClr>
              </a:gs>
              <a:gs pos="23000">
                <a:schemeClr val="accent6">
                  <a:lumMod val="60000"/>
                  <a:lumOff val="40000"/>
                </a:schemeClr>
              </a:gs>
              <a:gs pos="47000">
                <a:schemeClr val="accent6">
                  <a:lumMod val="60000"/>
                  <a:lumOff val="40000"/>
                </a:schemeClr>
              </a:gs>
              <a:gs pos="74000">
                <a:schemeClr val="accent3">
                  <a:lumMod val="60000"/>
                  <a:lumOff val="40000"/>
                </a:schemeClr>
              </a:gs>
              <a:gs pos="100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dirty="0">
                <a:solidFill>
                  <a:schemeClr val="tx1"/>
                </a:solidFill>
              </a:rPr>
              <a:t>Delivery </a:t>
            </a:r>
            <a:r>
              <a:rPr lang="en-US" sz="1200" b="1" dirty="0" smtClean="0">
                <a:solidFill>
                  <a:schemeClr val="tx1"/>
                </a:solidFill>
              </a:rPr>
              <a:t> 1</a:t>
            </a:r>
            <a:endParaRPr lang="en-US" sz="1200" b="1" dirty="0">
              <a:solidFill>
                <a:schemeClr val="tx1"/>
              </a:solidFill>
            </a:endParaRPr>
          </a:p>
        </p:txBody>
      </p:sp>
      <p:sp>
        <p:nvSpPr>
          <p:cNvPr id="45" name="TextBox 44"/>
          <p:cNvSpPr txBox="1"/>
          <p:nvPr/>
        </p:nvSpPr>
        <p:spPr>
          <a:xfrm>
            <a:off x="3798117" y="5720620"/>
            <a:ext cx="1225018" cy="338554"/>
          </a:xfrm>
          <a:prstGeom prst="rect">
            <a:avLst/>
          </a:prstGeom>
          <a:noFill/>
        </p:spPr>
        <p:txBody>
          <a:bodyPr wrap="square" rtlCol="0">
            <a:spAutoFit/>
          </a:bodyPr>
          <a:lstStyle/>
          <a:p>
            <a:r>
              <a:rPr lang="en-US" sz="1600" dirty="0" smtClean="0"/>
              <a:t>3.2.14</a:t>
            </a:r>
            <a:endParaRPr lang="en-US" sz="1600" dirty="0"/>
          </a:p>
        </p:txBody>
      </p:sp>
      <p:sp>
        <p:nvSpPr>
          <p:cNvPr id="46" name="TextBox 45"/>
          <p:cNvSpPr txBox="1"/>
          <p:nvPr/>
        </p:nvSpPr>
        <p:spPr>
          <a:xfrm>
            <a:off x="5398154" y="5705593"/>
            <a:ext cx="1225018" cy="338554"/>
          </a:xfrm>
          <a:prstGeom prst="rect">
            <a:avLst/>
          </a:prstGeom>
          <a:noFill/>
        </p:spPr>
        <p:txBody>
          <a:bodyPr wrap="square" rtlCol="0">
            <a:spAutoFit/>
          </a:bodyPr>
          <a:lstStyle/>
          <a:p>
            <a:r>
              <a:rPr lang="en-US" sz="1600" dirty="0" smtClean="0"/>
              <a:t>13.2.14</a:t>
            </a:r>
            <a:endParaRPr lang="en-US" sz="1600" dirty="0"/>
          </a:p>
        </p:txBody>
      </p:sp>
      <p:cxnSp>
        <p:nvCxnSpPr>
          <p:cNvPr id="47" name="Straight Connector 46"/>
          <p:cNvCxnSpPr/>
          <p:nvPr/>
        </p:nvCxnSpPr>
        <p:spPr>
          <a:xfrm rot="16200000" flipH="1">
            <a:off x="5847384" y="3868460"/>
            <a:ext cx="3327035" cy="180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81245" y="5651770"/>
            <a:ext cx="1363642" cy="338554"/>
          </a:xfrm>
          <a:prstGeom prst="rect">
            <a:avLst/>
          </a:prstGeom>
          <a:noFill/>
        </p:spPr>
        <p:txBody>
          <a:bodyPr wrap="square" rtlCol="0">
            <a:spAutoFit/>
          </a:bodyPr>
          <a:lstStyle/>
          <a:p>
            <a:r>
              <a:rPr lang="en-US" sz="1600" dirty="0" smtClean="0"/>
              <a:t>15.04.14</a:t>
            </a:r>
            <a:endParaRPr lang="en-US" sz="1600" dirty="0"/>
          </a:p>
        </p:txBody>
      </p:sp>
      <p:sp>
        <p:nvSpPr>
          <p:cNvPr id="49" name="Pentagon 48"/>
          <p:cNvSpPr/>
          <p:nvPr/>
        </p:nvSpPr>
        <p:spPr>
          <a:xfrm>
            <a:off x="7588152" y="2230076"/>
            <a:ext cx="1160060" cy="3234735"/>
          </a:xfrm>
          <a:prstGeom prst="homePlat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tx1"/>
                </a:solidFill>
              </a:rPr>
              <a:t>Decision on ESA Step 2</a:t>
            </a:r>
          </a:p>
          <a:p>
            <a:pPr algn="ctr"/>
            <a:r>
              <a:rPr lang="en-US" sz="1400" b="1" dirty="0" smtClean="0">
                <a:solidFill>
                  <a:schemeClr val="tx1"/>
                </a:solidFill>
              </a:rPr>
              <a:t>Stakeholder Review &amp;Confirmation</a:t>
            </a:r>
          </a:p>
          <a:p>
            <a:pPr algn="ctr"/>
            <a:r>
              <a:rPr lang="en-US" sz="1400" b="1" dirty="0" smtClean="0">
                <a:solidFill>
                  <a:schemeClr val="tx1"/>
                </a:solidFill>
              </a:rPr>
              <a:t>Lessons Learnt Review</a:t>
            </a:r>
          </a:p>
          <a:p>
            <a:pPr algn="ctr"/>
            <a:r>
              <a:rPr lang="en-GB" sz="1400" b="1" dirty="0" smtClean="0">
                <a:solidFill>
                  <a:schemeClr val="tx1"/>
                </a:solidFill>
              </a:rPr>
              <a:t>Mobilisation</a:t>
            </a:r>
            <a:r>
              <a:rPr lang="en-US" sz="1400" b="1" dirty="0" smtClean="0">
                <a:solidFill>
                  <a:schemeClr val="tx1"/>
                </a:solidFill>
              </a:rPr>
              <a:t> ESA Step 2</a:t>
            </a:r>
            <a:endParaRPr lang="en-US" sz="1400" b="1" dirty="0">
              <a:solidFill>
                <a:schemeClr val="tx1"/>
              </a:solidFill>
            </a:endParaRPr>
          </a:p>
        </p:txBody>
      </p:sp>
      <p:cxnSp>
        <p:nvCxnSpPr>
          <p:cNvPr id="50" name="Straight Connector 49"/>
          <p:cNvCxnSpPr>
            <a:stCxn id="57" idx="1"/>
          </p:cNvCxnSpPr>
          <p:nvPr/>
        </p:nvCxnSpPr>
        <p:spPr>
          <a:xfrm rot="16200000" flipH="1">
            <a:off x="7144118" y="3882959"/>
            <a:ext cx="3370973" cy="221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427011" y="1159993"/>
            <a:ext cx="1225018" cy="338554"/>
          </a:xfrm>
          <a:prstGeom prst="rect">
            <a:avLst/>
          </a:prstGeom>
          <a:noFill/>
        </p:spPr>
        <p:txBody>
          <a:bodyPr wrap="square" rtlCol="0">
            <a:spAutoFit/>
          </a:bodyPr>
          <a:lstStyle/>
          <a:p>
            <a:r>
              <a:rPr lang="en-US" sz="1600" dirty="0" smtClean="0"/>
              <a:t>17.1.2014</a:t>
            </a:r>
            <a:endParaRPr lang="en-US" sz="1600" dirty="0"/>
          </a:p>
        </p:txBody>
      </p:sp>
      <p:cxnSp>
        <p:nvCxnSpPr>
          <p:cNvPr id="52" name="Straight Connector 51"/>
          <p:cNvCxnSpPr/>
          <p:nvPr/>
        </p:nvCxnSpPr>
        <p:spPr>
          <a:xfrm>
            <a:off x="2132787" y="1496443"/>
            <a:ext cx="0" cy="62644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3" name="Picture 2" descr="Ähnliches Bild 3">
            <a:hlinkClick r:id="rId14"/>
          </p:cNvPr>
          <p:cNvPicPr>
            <a:picLocks noChangeAspect="1" noChangeArrowheads="1"/>
          </p:cNvPicPr>
          <p:nvPr>
            <p:custDataLst>
              <p:tags r:id="rId8"/>
            </p:custDataLst>
          </p:nvPr>
        </p:nvPicPr>
        <p:blipFill>
          <a:blip r:embed="rId15" cstate="print"/>
          <a:srcRect/>
          <a:stretch>
            <a:fillRect/>
          </a:stretch>
        </p:blipFill>
        <p:spPr bwMode="auto">
          <a:xfrm>
            <a:off x="954710" y="2418890"/>
            <a:ext cx="302269" cy="302269"/>
          </a:xfrm>
          <a:prstGeom prst="rect">
            <a:avLst/>
          </a:prstGeom>
          <a:noFill/>
          <a:ln w="9525">
            <a:noFill/>
            <a:miter lim="800000"/>
            <a:headEnd/>
            <a:tailEnd/>
          </a:ln>
        </p:spPr>
      </p:pic>
      <p:pic>
        <p:nvPicPr>
          <p:cNvPr id="3074" name="Picture 2" descr="C:\Users\vsatek\AppData\Local\Microsoft\Windows\Temporary Internet Files\Content.IE5\GEITHTUI\MC900434750[1].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045249" y="2803154"/>
            <a:ext cx="399153" cy="399153"/>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2" descr="C:\Users\vsatek\AppData\Local\Microsoft\Windows\Temporary Internet Files\Content.IE5\GEITHTUI\MC900434750[1].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084031" y="6359880"/>
            <a:ext cx="399153" cy="399153"/>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TextBox 58"/>
          <p:cNvSpPr txBox="1"/>
          <p:nvPr/>
        </p:nvSpPr>
        <p:spPr>
          <a:xfrm>
            <a:off x="1433015" y="6412283"/>
            <a:ext cx="3029803" cy="338554"/>
          </a:xfrm>
          <a:prstGeom prst="rect">
            <a:avLst/>
          </a:prstGeom>
          <a:noFill/>
        </p:spPr>
        <p:txBody>
          <a:bodyPr wrap="square" rtlCol="0">
            <a:spAutoFit/>
          </a:bodyPr>
          <a:lstStyle/>
          <a:p>
            <a:r>
              <a:rPr lang="en-US" sz="1600" dirty="0" smtClean="0"/>
              <a:t>- Delay with significant  impact</a:t>
            </a:r>
            <a:endParaRPr lang="en-US" sz="1600" dirty="0"/>
          </a:p>
        </p:txBody>
      </p:sp>
      <p:pic>
        <p:nvPicPr>
          <p:cNvPr id="55" name="Picture 2" descr="Ähnliches Bild 3">
            <a:hlinkClick r:id="rId14"/>
          </p:cNvPr>
          <p:cNvPicPr>
            <a:picLocks noChangeAspect="1" noChangeArrowheads="1"/>
          </p:cNvPicPr>
          <p:nvPr>
            <p:custDataLst>
              <p:tags r:id="rId9"/>
            </p:custDataLst>
          </p:nvPr>
        </p:nvPicPr>
        <p:blipFill>
          <a:blip r:embed="rId15" cstate="print"/>
          <a:srcRect/>
          <a:stretch>
            <a:fillRect/>
          </a:stretch>
        </p:blipFill>
        <p:spPr bwMode="auto">
          <a:xfrm>
            <a:off x="2413232" y="5311467"/>
            <a:ext cx="302269" cy="302269"/>
          </a:xfrm>
          <a:prstGeom prst="rect">
            <a:avLst/>
          </a:prstGeom>
          <a:noFill/>
          <a:ln w="9525">
            <a:noFill/>
            <a:miter lim="800000"/>
            <a:headEnd/>
            <a:tailEnd/>
          </a:ln>
        </p:spPr>
      </p:pic>
      <p:pic>
        <p:nvPicPr>
          <p:cNvPr id="63" name="Picture 2" descr="Ähnliches Bild 3">
            <a:hlinkClick r:id="rId14"/>
          </p:cNvPr>
          <p:cNvPicPr>
            <a:picLocks noChangeAspect="1" noChangeArrowheads="1"/>
          </p:cNvPicPr>
          <p:nvPr>
            <p:custDataLst>
              <p:tags r:id="rId10"/>
            </p:custDataLst>
          </p:nvPr>
        </p:nvPicPr>
        <p:blipFill>
          <a:blip r:embed="rId15" cstate="print"/>
          <a:srcRect/>
          <a:stretch>
            <a:fillRect/>
          </a:stretch>
        </p:blipFill>
        <p:spPr bwMode="auto">
          <a:xfrm>
            <a:off x="4111113" y="4603327"/>
            <a:ext cx="302269" cy="302269"/>
          </a:xfrm>
          <a:prstGeom prst="rect">
            <a:avLst/>
          </a:prstGeom>
          <a:noFill/>
          <a:ln w="9525">
            <a:noFill/>
            <a:miter lim="800000"/>
            <a:headEnd/>
            <a:tailEnd/>
          </a:ln>
        </p:spPr>
      </p:pic>
      <p:pic>
        <p:nvPicPr>
          <p:cNvPr id="64" name="Picture 2" descr="Ähnliches Bild 3">
            <a:hlinkClick r:id="rId14"/>
          </p:cNvPr>
          <p:cNvPicPr>
            <a:picLocks noChangeAspect="1" noChangeArrowheads="1"/>
          </p:cNvPicPr>
          <p:nvPr>
            <p:custDataLst>
              <p:tags r:id="rId11"/>
            </p:custDataLst>
          </p:nvPr>
        </p:nvPicPr>
        <p:blipFill>
          <a:blip r:embed="rId15" cstate="print"/>
          <a:srcRect/>
          <a:stretch>
            <a:fillRect/>
          </a:stretch>
        </p:blipFill>
        <p:spPr bwMode="auto">
          <a:xfrm>
            <a:off x="2396262" y="3518156"/>
            <a:ext cx="302269" cy="302269"/>
          </a:xfrm>
          <a:prstGeom prst="rect">
            <a:avLst/>
          </a:prstGeom>
          <a:noFill/>
          <a:ln w="9525">
            <a:noFill/>
            <a:miter lim="800000"/>
            <a:headEnd/>
            <a:tailEnd/>
          </a:ln>
        </p:spPr>
      </p:pic>
      <p:pic>
        <p:nvPicPr>
          <p:cNvPr id="67" name="Picture 2" descr="C:\Users\vsatek\AppData\Local\Microsoft\Windows\Temporary Internet Files\Content.IE5\GEITHTUI\MC900434750[1].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620375" y="3877792"/>
            <a:ext cx="399153" cy="399153"/>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TextBox 53"/>
          <p:cNvSpPr txBox="1"/>
          <p:nvPr/>
        </p:nvSpPr>
        <p:spPr>
          <a:xfrm rot="16200000">
            <a:off x="8134413" y="5326490"/>
            <a:ext cx="1363642" cy="584775"/>
          </a:xfrm>
          <a:prstGeom prst="rect">
            <a:avLst/>
          </a:prstGeom>
          <a:noFill/>
        </p:spPr>
        <p:txBody>
          <a:bodyPr wrap="square" rtlCol="0">
            <a:spAutoFit/>
          </a:bodyPr>
          <a:lstStyle/>
          <a:p>
            <a:r>
              <a:rPr lang="en-US" sz="1600" dirty="0" smtClean="0"/>
              <a:t>Beginning</a:t>
            </a:r>
          </a:p>
          <a:p>
            <a:r>
              <a:rPr lang="en-US" sz="1600" dirty="0" smtClean="0"/>
              <a:t>May14</a:t>
            </a:r>
            <a:endParaRPr lang="en-US" sz="1600" dirty="0"/>
          </a:p>
        </p:txBody>
      </p:sp>
      <p:sp>
        <p:nvSpPr>
          <p:cNvPr id="57" name="TextBox 56"/>
          <p:cNvSpPr txBox="1"/>
          <p:nvPr/>
        </p:nvSpPr>
        <p:spPr>
          <a:xfrm rot="16200000">
            <a:off x="8136685" y="1234362"/>
            <a:ext cx="1363642" cy="584775"/>
          </a:xfrm>
          <a:prstGeom prst="rect">
            <a:avLst/>
          </a:prstGeom>
          <a:noFill/>
        </p:spPr>
        <p:txBody>
          <a:bodyPr wrap="square" rtlCol="0">
            <a:spAutoFit/>
          </a:bodyPr>
          <a:lstStyle/>
          <a:p>
            <a:r>
              <a:rPr lang="en-US" sz="1600" dirty="0" smtClean="0"/>
              <a:t>Commence ESA Step 2</a:t>
            </a:r>
          </a:p>
        </p:txBody>
      </p:sp>
      <p:sp>
        <p:nvSpPr>
          <p:cNvPr id="56" name="TextBox 55"/>
          <p:cNvSpPr txBox="1"/>
          <p:nvPr/>
        </p:nvSpPr>
        <p:spPr>
          <a:xfrm>
            <a:off x="6442061" y="1150202"/>
            <a:ext cx="1363642" cy="338554"/>
          </a:xfrm>
          <a:prstGeom prst="rect">
            <a:avLst/>
          </a:prstGeom>
          <a:noFill/>
        </p:spPr>
        <p:txBody>
          <a:bodyPr wrap="square" rtlCol="0">
            <a:spAutoFit/>
          </a:bodyPr>
          <a:lstStyle/>
          <a:p>
            <a:r>
              <a:rPr lang="en-US" sz="1600" dirty="0" smtClean="0"/>
              <a:t>02.04.14</a:t>
            </a:r>
            <a:endParaRPr lang="en-US" sz="1600" dirty="0"/>
          </a:p>
        </p:txBody>
      </p:sp>
      <p:grpSp>
        <p:nvGrpSpPr>
          <p:cNvPr id="74" name="Group 29"/>
          <p:cNvGrpSpPr/>
          <p:nvPr/>
        </p:nvGrpSpPr>
        <p:grpSpPr>
          <a:xfrm>
            <a:off x="54592" y="126683"/>
            <a:ext cx="1282889" cy="978786"/>
            <a:chOff x="4723121" y="3730610"/>
            <a:chExt cx="4305751" cy="3079765"/>
          </a:xfrm>
        </p:grpSpPr>
        <p:pic>
          <p:nvPicPr>
            <p:cNvPr id="75" name="Grafik 1" descr="image001"/>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723121" y="3730610"/>
              <a:ext cx="3893048" cy="2698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Rectangle 75"/>
            <p:cNvSpPr/>
            <p:nvPr/>
          </p:nvSpPr>
          <p:spPr>
            <a:xfrm>
              <a:off x="6991350" y="5534025"/>
              <a:ext cx="17145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11" descr="C:\Users\EuroPEX\Documents\EuroPEX\Templates\Logos\Logo Triographics\Logo-Europex-CMJN.gif"/>
            <p:cNvPicPr>
              <a:picLocks noChangeAspect="1" noChangeArrowheads="1"/>
            </p:cNvPicPr>
            <p:nvPr/>
          </p:nvPicPr>
          <p:blipFill>
            <a:blip r:embed="rId18" cstate="print"/>
            <a:srcRect/>
            <a:stretch>
              <a:fillRect/>
            </a:stretch>
          </p:blipFill>
          <p:spPr bwMode="auto">
            <a:xfrm>
              <a:off x="7262219" y="5876935"/>
              <a:ext cx="1243604" cy="356837"/>
            </a:xfrm>
            <a:prstGeom prst="rect">
              <a:avLst/>
            </a:prstGeom>
            <a:noFill/>
            <a:ln w="9525">
              <a:noFill/>
              <a:miter lim="800000"/>
              <a:headEnd/>
              <a:tailEnd/>
            </a:ln>
          </p:spPr>
        </p:pic>
        <p:sp>
          <p:nvSpPr>
            <p:cNvPr id="78" name="Rectangle 77"/>
            <p:cNvSpPr/>
            <p:nvPr/>
          </p:nvSpPr>
          <p:spPr>
            <a:xfrm>
              <a:off x="6991337" y="5553083"/>
              <a:ext cx="1714512" cy="78581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Image 88" descr="Logo_EPEX"/>
            <p:cNvPicPr>
              <a:picLocks noChangeAspect="1" noChangeArrowheads="1"/>
            </p:cNvPicPr>
            <p:nvPr/>
          </p:nvPicPr>
          <p:blipFill>
            <a:blip r:embed="rId19" cstate="print"/>
            <a:srcRect/>
            <a:stretch>
              <a:fillRect/>
            </a:stretch>
          </p:blipFill>
          <p:spPr bwMode="auto">
            <a:xfrm>
              <a:off x="6667500" y="6516085"/>
              <a:ext cx="864510" cy="222852"/>
            </a:xfrm>
            <a:prstGeom prst="rect">
              <a:avLst/>
            </a:prstGeom>
            <a:noFill/>
            <a:ln w="9525">
              <a:noFill/>
              <a:miter lim="800000"/>
              <a:headEnd/>
              <a:tailEnd/>
            </a:ln>
          </p:spPr>
        </p:pic>
        <p:graphicFrame>
          <p:nvGraphicFramePr>
            <p:cNvPr id="80" name="Object 131"/>
            <p:cNvGraphicFramePr>
              <a:graphicFrameLocks noChangeAspect="1"/>
            </p:cNvGraphicFramePr>
            <p:nvPr>
              <p:extLst>
                <p:ext uri="{D42A27DB-BD31-4B8C-83A1-F6EECF244321}">
                  <p14:modId xmlns:p14="http://schemas.microsoft.com/office/powerpoint/2010/main" xmlns="" val="3242718905"/>
                </p:ext>
              </p:extLst>
            </p:nvPr>
          </p:nvGraphicFramePr>
          <p:xfrm>
            <a:off x="7581654" y="6448425"/>
            <a:ext cx="778882" cy="285749"/>
          </p:xfrm>
          <a:graphic>
            <a:graphicData uri="http://schemas.openxmlformats.org/presentationml/2006/ole">
              <p:oleObj spid="_x0000_s134147" name="Image" r:id="rId20" imgW="1438537" imgH="527037" progId="">
                <p:embed/>
              </p:oleObj>
            </a:graphicData>
          </a:graphic>
        </p:graphicFrame>
        <p:pic>
          <p:nvPicPr>
            <p:cNvPr id="81" name="Picture 4"/>
            <p:cNvPicPr>
              <a:picLocks noChangeAspect="1" noChangeArrowheads="1"/>
            </p:cNvPicPr>
            <p:nvPr/>
          </p:nvPicPr>
          <p:blipFill>
            <a:blip r:embed="rId21" cstate="print"/>
            <a:srcRect/>
            <a:stretch>
              <a:fillRect/>
            </a:stretch>
          </p:blipFill>
          <p:spPr bwMode="auto">
            <a:xfrm>
              <a:off x="8401049" y="6514156"/>
              <a:ext cx="627823" cy="210494"/>
            </a:xfrm>
            <a:prstGeom prst="rect">
              <a:avLst/>
            </a:prstGeom>
            <a:noFill/>
            <a:ln w="9525">
              <a:noFill/>
              <a:miter lim="800000"/>
              <a:headEnd/>
              <a:tailEnd/>
            </a:ln>
          </p:spPr>
        </p:pic>
        <p:pic>
          <p:nvPicPr>
            <p:cNvPr id="82" name="Picture 2"/>
            <p:cNvPicPr>
              <a:picLocks noChangeAspect="1" noChangeArrowheads="1"/>
            </p:cNvPicPr>
            <p:nvPr/>
          </p:nvPicPr>
          <p:blipFill rotWithShape="1">
            <a:blip r:embed="rId22" cstate="print">
              <a:extLst>
                <a:ext uri="{28A0092B-C50C-407E-A947-70E740481C1C}">
                  <a14:useLocalDpi xmlns:a14="http://schemas.microsoft.com/office/drawing/2010/main" xmlns="" val="0"/>
                </a:ext>
              </a:extLst>
            </a:blip>
            <a:srcRect l="78728" b="83324"/>
            <a:stretch/>
          </p:blipFill>
          <p:spPr bwMode="auto">
            <a:xfrm>
              <a:off x="5238749" y="6421871"/>
              <a:ext cx="660757" cy="388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3" name="Picture 4" descr="Belpex_PPT_nieuw_formaat.jpg"/>
            <p:cNvPicPr>
              <a:picLocks noChangeAspect="1"/>
            </p:cNvPicPr>
            <p:nvPr/>
          </p:nvPicPr>
          <p:blipFill rotWithShape="1">
            <a:blip r:embed="rId23" cstate="print">
              <a:extLst>
                <a:ext uri="{28A0092B-C50C-407E-A947-70E740481C1C}">
                  <a14:useLocalDpi xmlns:a14="http://schemas.microsoft.com/office/drawing/2010/main" xmlns="" val="0"/>
                </a:ext>
              </a:extLst>
            </a:blip>
            <a:srcRect l="71431" b="82678"/>
            <a:stretch/>
          </p:blipFill>
          <p:spPr bwMode="auto">
            <a:xfrm>
              <a:off x="5882997" y="6448425"/>
              <a:ext cx="756818" cy="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63437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3ZA1CIqUUy0Iiqxbr1u_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ACER-2015-01035</_dlc_DocId>
    <_dlc_DocIdUrl xmlns="985daa2e-53d8-4475-82b8-9c7d25324e34">
      <Url>http://s-do-prod-ap/en/Electricity/Regional_initiatives/Meetings/15th%20SWE%20IG%20meeting/_layouts/DocIdRedir.aspx?ID=ACER-2015-01035</Url>
      <Description>ACER-2015-01035</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F67099C586824A8885EF988B0910EF" ma:contentTypeVersion="21" ma:contentTypeDescription="Create a new document." ma:contentTypeScope="" ma:versionID="27ce5b2309c4f9daa59aa9009b05eaf0">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BA150-8CEE-4EE9-B423-5430B1AF74A3}"/>
</file>

<file path=customXml/itemProps2.xml><?xml version="1.0" encoding="utf-8"?>
<ds:datastoreItem xmlns:ds="http://schemas.openxmlformats.org/officeDocument/2006/customXml" ds:itemID="{BC09C97B-FFBF-4BE9-A33A-9F1A6CBEF63E}"/>
</file>

<file path=customXml/itemProps3.xml><?xml version="1.0" encoding="utf-8"?>
<ds:datastoreItem xmlns:ds="http://schemas.openxmlformats.org/officeDocument/2006/customXml" ds:itemID="{B313F6F3-4A1D-45D9-99DC-C423B1CB7F76}"/>
</file>

<file path=customXml/itemProps4.xml><?xml version="1.0" encoding="utf-8"?>
<ds:datastoreItem xmlns:ds="http://schemas.openxmlformats.org/officeDocument/2006/customXml" ds:itemID="{6139A796-62EC-447C-8C42-AEBD120454F2}"/>
</file>

<file path=docProps/app.xml><?xml version="1.0" encoding="utf-8"?>
<Properties xmlns="http://schemas.openxmlformats.org/officeDocument/2006/extended-properties" xmlns:vt="http://schemas.openxmlformats.org/officeDocument/2006/docPropsVTypes">
  <Template/>
  <TotalTime>171</TotalTime>
  <Words>1182</Words>
  <Application>Microsoft Office PowerPoint</Application>
  <PresentationFormat>Affichage à l'écran (4:3)</PresentationFormat>
  <Paragraphs>143</Paragraphs>
  <Slides>11</Slides>
  <Notes>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11</vt:i4>
      </vt:variant>
    </vt:vector>
  </HeadingPairs>
  <TitlesOfParts>
    <vt:vector size="14" baseType="lpstr">
      <vt:lpstr>Thème Office</vt:lpstr>
      <vt:lpstr>Image</vt:lpstr>
      <vt:lpstr>think-cell Slide</vt:lpstr>
      <vt:lpstr>XBID Overview</vt:lpstr>
      <vt:lpstr>Agenda</vt:lpstr>
      <vt:lpstr>Project structure and interfaces</vt:lpstr>
      <vt:lpstr>High level overview of current status (1)</vt:lpstr>
      <vt:lpstr>High level overview of current status (2)</vt:lpstr>
      <vt:lpstr>XBID Joint project approach</vt:lpstr>
      <vt:lpstr>High level PX project plan with DBAG</vt:lpstr>
      <vt:lpstr>Early Start Agreement Step 1 - Overview</vt:lpstr>
      <vt:lpstr>Early Start Agreement Step 1 - Timeline</vt:lpstr>
      <vt:lpstr>Update on Shipping and Nomination</vt:lpstr>
      <vt:lpstr> Summary and discussion</vt:lpstr>
    </vt:vector>
  </TitlesOfParts>
  <Company>APX-ENDEX/Belpex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off Legal &amp; Contract TF</dc:title>
  <dc:creator>Tjitske Kramer</dc:creator>
  <cp:lastModifiedBy>David ASSAAD</cp:lastModifiedBy>
  <cp:revision>1124</cp:revision>
  <cp:lastPrinted>2012-11-12T07:39:19Z</cp:lastPrinted>
  <dcterms:created xsi:type="dcterms:W3CDTF">2012-03-01T10:29:33Z</dcterms:created>
  <dcterms:modified xsi:type="dcterms:W3CDTF">2014-04-04T11:29:17Z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o_DocID">
    <vt:lpwstr>a6df0bf1-a8a7-493d-98de-359adbe43a9d</vt:lpwstr>
  </property>
  <property fmtid="{D5CDD505-2E9C-101B-9397-08002B2CF9AE}" pid="3" name="ContentTypeId">
    <vt:lpwstr>0x01010097F67099C586824A8885EF988B0910EF</vt:lpwstr>
  </property>
  <property fmtid="{D5CDD505-2E9C-101B-9397-08002B2CF9AE}" pid="4" name="_dlc_DocIdItemGuid">
    <vt:lpwstr>054a2229-553f-4438-b367-515b313daef2</vt:lpwstr>
  </property>
</Properties>
</file>